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60" r:id="rId7"/>
    <p:sldId id="265" r:id="rId8"/>
    <p:sldId id="264" r:id="rId9"/>
    <p:sldId id="274" r:id="rId10"/>
    <p:sldId id="263" r:id="rId11"/>
    <p:sldId id="262" r:id="rId12"/>
    <p:sldId id="261" r:id="rId13"/>
    <p:sldId id="267" r:id="rId14"/>
    <p:sldId id="273" r:id="rId15"/>
    <p:sldId id="272" r:id="rId16"/>
    <p:sldId id="269" r:id="rId17"/>
    <p:sldId id="271" r:id="rId18"/>
    <p:sldId id="270" r:id="rId19"/>
    <p:sldId id="275" r:id="rId20"/>
    <p:sldId id="268" r:id="rId21"/>
    <p:sldId id="276" r:id="rId22"/>
    <p:sldId id="277" r:id="rId23"/>
    <p:sldId id="279" r:id="rId24"/>
    <p:sldId id="280" r:id="rId25"/>
    <p:sldId id="281" r:id="rId26"/>
    <p:sldId id="283" r:id="rId27"/>
    <p:sldId id="282" r:id="rId28"/>
    <p:sldId id="284" r:id="rId29"/>
    <p:sldId id="285" r:id="rId30"/>
    <p:sldId id="286"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5/11/2022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5/11/2022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5/11/2022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5/11/2022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A459-9E57-4BC6-9ABD-233D516DF154}"/>
              </a:ext>
            </a:extLst>
          </p:cNvPr>
          <p:cNvSpPr>
            <a:spLocks noGrp="1"/>
          </p:cNvSpPr>
          <p:nvPr>
            <p:ph type="ctrTitle"/>
          </p:nvPr>
        </p:nvSpPr>
        <p:spPr/>
        <p:txBody>
          <a:bodyPr/>
          <a:lstStyle/>
          <a:p>
            <a:r>
              <a:rPr lang="en-US" sz="3600" b="1" dirty="0">
                <a:solidFill>
                  <a:schemeClr val="accent1"/>
                </a:solidFill>
                <a:latin typeface="Times New Roman" panose="02020603050405020304" pitchFamily="18" charset="0"/>
                <a:cs typeface="Times New Roman" panose="02020603050405020304" pitchFamily="18" charset="0"/>
              </a:rPr>
              <a:t>ADVANCE DRIVING  SCHOOL MANAGEMENT SYSTEM</a:t>
            </a:r>
            <a:endParaRPr lang="en-US" sz="3600" dirty="0"/>
          </a:p>
        </p:txBody>
      </p:sp>
      <p:sp>
        <p:nvSpPr>
          <p:cNvPr id="3" name="Subtitle 2">
            <a:extLst>
              <a:ext uri="{FF2B5EF4-FFF2-40B4-BE49-F238E27FC236}">
                <a16:creationId xmlns:a16="http://schemas.microsoft.com/office/drawing/2014/main" id="{261F1F37-6AF9-4274-BD1D-070328B7B6C5}"/>
              </a:ext>
            </a:extLst>
          </p:cNvPr>
          <p:cNvSpPr>
            <a:spLocks noGrp="1"/>
          </p:cNvSpPr>
          <p:nvPr>
            <p:ph type="subTitle" idx="1"/>
          </p:nvPr>
        </p:nvSpPr>
        <p:spPr/>
        <p:txBody>
          <a:bodyPr>
            <a:normAutofit/>
          </a:bodyPr>
          <a:lstStyle/>
          <a:p>
            <a:r>
              <a:rPr lang="en-US" sz="3600" dirty="0">
                <a:latin typeface="Times New Roman" panose="02020603050405020304" pitchFamily="18" charset="0"/>
                <a:cs typeface="Times New Roman" panose="02020603050405020304" pitchFamily="18" charset="0"/>
              </a:rPr>
              <a:t>GROUP-1</a:t>
            </a:r>
          </a:p>
        </p:txBody>
      </p:sp>
    </p:spTree>
    <p:extLst>
      <p:ext uri="{BB962C8B-B14F-4D97-AF65-F5344CB8AC3E}">
        <p14:creationId xmlns:p14="http://schemas.microsoft.com/office/powerpoint/2010/main" val="1979249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5749-9277-4948-B007-7FB10D144895}"/>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244FF3F3-D266-4E1D-B7DB-2AA7F62E829C}"/>
              </a:ext>
            </a:extLst>
          </p:cNvPr>
          <p:cNvSpPr>
            <a:spLocks noGrp="1"/>
          </p:cNvSpPr>
          <p:nvPr>
            <p:ph idx="1"/>
          </p:nvPr>
        </p:nvSpPr>
        <p:spPr/>
        <p:txBody>
          <a:bodyPr/>
          <a:lstStyle/>
          <a:p>
            <a:r>
              <a:rPr lang="en-US" b="1" dirty="0">
                <a:latin typeface="Times New Roman" pitchFamily="18" charset="0"/>
                <a:cs typeface="Times New Roman" pitchFamily="18" charset="0"/>
              </a:rPr>
              <a:t>Front-End : Angular </a:t>
            </a:r>
          </a:p>
          <a:p>
            <a:r>
              <a:rPr lang="en-US" b="1" dirty="0">
                <a:latin typeface="Times New Roman" pitchFamily="18" charset="0"/>
                <a:cs typeface="Times New Roman" pitchFamily="18" charset="0"/>
              </a:rPr>
              <a:t>Server-Side : Spring-Boot </a:t>
            </a:r>
          </a:p>
          <a:p>
            <a:r>
              <a:rPr lang="en-US" b="1" dirty="0">
                <a:latin typeface="Times New Roman" pitchFamily="18" charset="0"/>
                <a:cs typeface="Times New Roman" pitchFamily="18" charset="0"/>
              </a:rPr>
              <a:t>Back-End : MYSQL, Hibernate.</a:t>
            </a:r>
          </a:p>
          <a:p>
            <a:r>
              <a:rPr lang="en-US" b="1" dirty="0">
                <a:latin typeface="Times New Roman" pitchFamily="18" charset="0"/>
                <a:cs typeface="Times New Roman" pitchFamily="18" charset="0"/>
              </a:rPr>
              <a:t>Server : Tomcat-9.0 </a:t>
            </a:r>
          </a:p>
          <a:p>
            <a:endParaRPr lang="en-US" dirty="0"/>
          </a:p>
        </p:txBody>
      </p:sp>
      <p:pic>
        <p:nvPicPr>
          <p:cNvPr id="4" name="Picture 3">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
              </a:ext>
            </a:extLst>
          </a:blip>
          <a:stretch>
            <a:fillRect/>
          </a:stretch>
        </p:blipFill>
        <p:spPr>
          <a:xfrm>
            <a:off x="3727526" y="2422982"/>
            <a:ext cx="292963" cy="29296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2FF64FC-2905-427E-9DA1-27DC32CEFAC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
              </a:ext>
            </a:extLst>
          </a:blip>
          <a:stretch>
            <a:fillRect/>
          </a:stretch>
        </p:blipFill>
        <p:spPr>
          <a:xfrm>
            <a:off x="4208413" y="2634063"/>
            <a:ext cx="1361159" cy="65718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B1E5B85-FC0C-44A9-BD99-CB82F40E256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
              </a:ext>
            </a:extLst>
          </a:blip>
          <a:stretch>
            <a:fillRect/>
          </a:stretch>
        </p:blipFill>
        <p:spPr>
          <a:xfrm>
            <a:off x="3608559" y="3736675"/>
            <a:ext cx="381450" cy="299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61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9C99-B6A2-49D3-945E-82E8DC6B6D1F}"/>
              </a:ext>
            </a:extLst>
          </p:cNvPr>
          <p:cNvSpPr>
            <a:spLocks noGrp="1"/>
          </p:cNvSpPr>
          <p:nvPr>
            <p:ph type="title"/>
          </p:nvPr>
        </p:nvSpPr>
        <p:spPr/>
        <p:txBody>
          <a:bodyPr/>
          <a:lstStyle/>
          <a:p>
            <a:r>
              <a:rPr lang="en-US" dirty="0"/>
              <a:t>SCHEMA</a:t>
            </a:r>
          </a:p>
        </p:txBody>
      </p:sp>
      <p:pic>
        <p:nvPicPr>
          <p:cNvPr id="4" name="Content Placeholder 4">
            <a:extLst>
              <a:ext uri="{FF2B5EF4-FFF2-40B4-BE49-F238E27FC236}">
                <a16:creationId xmlns:a16="http://schemas.microsoft.com/office/drawing/2014/main" id="{3BEF3B41-0070-45EC-B281-B75A2C009ACD}"/>
              </a:ext>
            </a:extLst>
          </p:cNvPr>
          <p:cNvPicPr>
            <a:picLocks noGrp="1" noChangeAspect="1"/>
          </p:cNvPicPr>
          <p:nvPr>
            <p:ph idx="1"/>
          </p:nvPr>
        </p:nvPicPr>
        <p:blipFill>
          <a:blip r:embed="rId2"/>
          <a:stretch>
            <a:fillRect/>
          </a:stretch>
        </p:blipFill>
        <p:spPr>
          <a:xfrm>
            <a:off x="683684" y="2505909"/>
            <a:ext cx="4803567" cy="3598863"/>
          </a:xfrm>
          <a:prstGeom prst="rect">
            <a:avLst/>
          </a:prstGeom>
          <a:ln>
            <a:noFill/>
          </a:ln>
          <a:effectLst>
            <a:outerShdw blurRad="190500" algn="tl" rotWithShape="0">
              <a:srgbClr val="000000">
                <a:alpha val="70000"/>
              </a:srgbClr>
            </a:outerShdw>
          </a:effectLst>
        </p:spPr>
      </p:pic>
      <p:pic>
        <p:nvPicPr>
          <p:cNvPr id="5" name="Content Placeholder 7">
            <a:extLst>
              <a:ext uri="{FF2B5EF4-FFF2-40B4-BE49-F238E27FC236}">
                <a16:creationId xmlns:a16="http://schemas.microsoft.com/office/drawing/2014/main" id="{847BEC3F-6391-4F19-A066-95033A29A277}"/>
              </a:ext>
            </a:extLst>
          </p:cNvPr>
          <p:cNvPicPr>
            <a:picLocks noGrp="1" noChangeAspect="1"/>
          </p:cNvPicPr>
          <p:nvPr/>
        </p:nvPicPr>
        <p:blipFill>
          <a:blip r:embed="rId3"/>
          <a:stretch>
            <a:fillRect/>
          </a:stretch>
        </p:blipFill>
        <p:spPr>
          <a:xfrm>
            <a:off x="5760720" y="2458102"/>
            <a:ext cx="4976495" cy="36466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850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B85B-BC63-41C4-8EF3-442964858195}"/>
              </a:ext>
            </a:extLst>
          </p:cNvPr>
          <p:cNvSpPr>
            <a:spLocks noGrp="1"/>
          </p:cNvSpPr>
          <p:nvPr>
            <p:ph type="title"/>
          </p:nvPr>
        </p:nvSpPr>
        <p:spPr/>
        <p:txBody>
          <a:bodyPr/>
          <a:lstStyle/>
          <a:p>
            <a:r>
              <a:rPr lang="en-US" dirty="0"/>
              <a:t>SCHEMA</a:t>
            </a:r>
          </a:p>
        </p:txBody>
      </p:sp>
      <p:pic>
        <p:nvPicPr>
          <p:cNvPr id="4" name="Content Placeholder 5">
            <a:extLst>
              <a:ext uri="{FF2B5EF4-FFF2-40B4-BE49-F238E27FC236}">
                <a16:creationId xmlns:a16="http://schemas.microsoft.com/office/drawing/2014/main" id="{A8460548-447B-460B-BEE3-5EF9C1A0825D}"/>
              </a:ext>
            </a:extLst>
          </p:cNvPr>
          <p:cNvPicPr>
            <a:picLocks noGrp="1" noChangeAspect="1"/>
          </p:cNvPicPr>
          <p:nvPr>
            <p:ph idx="1"/>
          </p:nvPr>
        </p:nvPicPr>
        <p:blipFill>
          <a:blip r:embed="rId2"/>
          <a:stretch>
            <a:fillRect/>
          </a:stretch>
        </p:blipFill>
        <p:spPr>
          <a:xfrm>
            <a:off x="2769262" y="2400808"/>
            <a:ext cx="6502754" cy="3945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9401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CB87-A3F8-4693-9A88-083E9B731061}"/>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38416169-9F74-4CFF-B1E5-BA2F969C5283}"/>
              </a:ext>
            </a:extLst>
          </p:cNvPr>
          <p:cNvSpPr>
            <a:spLocks noGrp="1"/>
          </p:cNvSpPr>
          <p:nvPr>
            <p:ph idx="1"/>
          </p:nvPr>
        </p:nvSpPr>
        <p:spPr/>
        <p:txBody>
          <a:bodyPr/>
          <a:lstStyle/>
          <a:p>
            <a:r>
              <a:rPr lang="en-US" dirty="0"/>
              <a:t>ADMIN										</a:t>
            </a:r>
          </a:p>
          <a:p>
            <a:r>
              <a:rPr lang="en-US" dirty="0"/>
              <a:t>STUDENT</a:t>
            </a:r>
          </a:p>
        </p:txBody>
      </p:sp>
      <p:pic>
        <p:nvPicPr>
          <p:cNvPr id="5" name="Graphic 8" descr="Office worker">
            <a:extLst>
              <a:ext uri="{FF2B5EF4-FFF2-40B4-BE49-F238E27FC236}">
                <a16:creationId xmlns:a16="http://schemas.microsoft.com/office/drawing/2014/main" id="{E24AB7B4-390B-4DC2-8E4F-9FE548D4F8F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0367" y="4763659"/>
            <a:ext cx="460560" cy="460560"/>
          </a:xfrm>
          <a:prstGeom prst="rect">
            <a:avLst/>
          </a:prstGeom>
        </p:spPr>
      </p:pic>
      <p:pic>
        <p:nvPicPr>
          <p:cNvPr id="6" name="Picture 5">
            <a:extLst>
              <a:ext uri="{FF2B5EF4-FFF2-40B4-BE49-F238E27FC236}">
                <a16:creationId xmlns:a16="http://schemas.microsoft.com/office/drawing/2014/main" id="{16A21AE5-0152-4D52-8BB2-6CBCE8C642DF}"/>
              </a:ext>
            </a:extLst>
          </p:cNvPr>
          <p:cNvPicPr>
            <a:picLocks noChangeAspect="1"/>
          </p:cNvPicPr>
          <p:nvPr/>
        </p:nvPicPr>
        <p:blipFill>
          <a:blip r:embed="rId4"/>
          <a:stretch>
            <a:fillRect/>
          </a:stretch>
        </p:blipFill>
        <p:spPr>
          <a:xfrm>
            <a:off x="1996093" y="2336873"/>
            <a:ext cx="555428" cy="443665"/>
          </a:xfrm>
          <a:prstGeom prst="rect">
            <a:avLst/>
          </a:prstGeom>
        </p:spPr>
      </p:pic>
      <p:pic>
        <p:nvPicPr>
          <p:cNvPr id="8" name="Picture 7">
            <a:extLst>
              <a:ext uri="{FF2B5EF4-FFF2-40B4-BE49-F238E27FC236}">
                <a16:creationId xmlns:a16="http://schemas.microsoft.com/office/drawing/2014/main" id="{6F20B230-970C-4854-8B40-C97E1E2B05D5}"/>
              </a:ext>
            </a:extLst>
          </p:cNvPr>
          <p:cNvPicPr>
            <a:picLocks noChangeAspect="1"/>
          </p:cNvPicPr>
          <p:nvPr/>
        </p:nvPicPr>
        <p:blipFill>
          <a:blip r:embed="rId5"/>
          <a:stretch>
            <a:fillRect/>
          </a:stretch>
        </p:blipFill>
        <p:spPr>
          <a:xfrm>
            <a:off x="2273807" y="3099063"/>
            <a:ext cx="666750" cy="497840"/>
          </a:xfrm>
          <a:prstGeom prst="rect">
            <a:avLst/>
          </a:prstGeom>
        </p:spPr>
      </p:pic>
    </p:spTree>
    <p:extLst>
      <p:ext uri="{BB962C8B-B14F-4D97-AF65-F5344CB8AC3E}">
        <p14:creationId xmlns:p14="http://schemas.microsoft.com/office/powerpoint/2010/main" val="3863340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59C1-D771-4B1C-981D-714DBE299B39}"/>
              </a:ext>
            </a:extLst>
          </p:cNvPr>
          <p:cNvSpPr>
            <a:spLocks noGrp="1"/>
          </p:cNvSpPr>
          <p:nvPr>
            <p:ph type="title"/>
          </p:nvPr>
        </p:nvSpPr>
        <p:spPr/>
        <p:txBody>
          <a:bodyPr/>
          <a:lstStyle/>
          <a:p>
            <a:r>
              <a:rPr lang="en-US" dirty="0"/>
              <a:t>ADMIN MODULE</a:t>
            </a:r>
          </a:p>
        </p:txBody>
      </p:sp>
      <p:sp>
        <p:nvSpPr>
          <p:cNvPr id="3" name="Content Placeholder 2">
            <a:extLst>
              <a:ext uri="{FF2B5EF4-FFF2-40B4-BE49-F238E27FC236}">
                <a16:creationId xmlns:a16="http://schemas.microsoft.com/office/drawing/2014/main" id="{C01F3F85-CD3E-43F8-8BA4-ADFDBBB6B8A6}"/>
              </a:ext>
            </a:extLst>
          </p:cNvPr>
          <p:cNvSpPr>
            <a:spLocks noGrp="1"/>
          </p:cNvSpPr>
          <p:nvPr>
            <p:ph idx="1"/>
          </p:nvPr>
        </p:nvSpPr>
        <p:spPr/>
        <p:txBody>
          <a:bodyPr>
            <a:normAutofit lnSpcReduction="10000"/>
          </a:bodyPr>
          <a:lstStyle/>
          <a:p>
            <a:pPr>
              <a:buFont typeface="Wingdings" panose="05000000000000000000" pitchFamily="2" charset="2"/>
              <a:buChar char="§"/>
            </a:pPr>
            <a:r>
              <a:rPr lang="en-US" sz="2400" dirty="0">
                <a:latin typeface="Times New Roman" pitchFamily="18" charset="0"/>
                <a:cs typeface="Times New Roman" pitchFamily="18" charset="0"/>
              </a:rPr>
              <a:t>Login to the portal and </a:t>
            </a:r>
            <a:r>
              <a:rPr lang="en-US" b="0" i="0" dirty="0">
                <a:effectLst/>
                <a:latin typeface="Times New Roman" panose="02020603050405020304" pitchFamily="18" charset="0"/>
                <a:cs typeface="Times New Roman" panose="02020603050405020304" pitchFamily="18" charset="0"/>
              </a:rPr>
              <a:t>this dashboard serves as the homepage of the administrator.</a:t>
            </a:r>
            <a:endParaRPr lang="en-US" sz="2400" dirty="0">
              <a:latin typeface="Times New Roman" pitchFamily="18" charset="0"/>
              <a:cs typeface="Times New Roman" pitchFamily="18" charset="0"/>
            </a:endParaRPr>
          </a:p>
          <a:p>
            <a:pPr>
              <a:buFont typeface="Wingdings" panose="05000000000000000000" pitchFamily="2" charset="2"/>
              <a:buChar char="§"/>
            </a:pPr>
            <a:r>
              <a:rPr lang="en-US" sz="2400" dirty="0">
                <a:latin typeface="Times New Roman" pitchFamily="18" charset="0"/>
                <a:cs typeface="Times New Roman" pitchFamily="18" charset="0"/>
              </a:rPr>
              <a:t>Manage the records of student’s admission, attendance, </a:t>
            </a:r>
            <a:r>
              <a:rPr lang="en-US" sz="2400" dirty="0" err="1">
                <a:latin typeface="Times New Roman" pitchFamily="18" charset="0"/>
                <a:cs typeface="Times New Roman" pitchFamily="18" charset="0"/>
              </a:rPr>
              <a:t>vehicles,and</a:t>
            </a:r>
            <a:r>
              <a:rPr lang="en-US" sz="2400" dirty="0">
                <a:latin typeface="Times New Roman" pitchFamily="18" charset="0"/>
                <a:cs typeface="Times New Roman" pitchFamily="18" charset="0"/>
              </a:rPr>
              <a:t> trainers.</a:t>
            </a:r>
          </a:p>
          <a:p>
            <a:pPr>
              <a:buFont typeface="Wingdings" panose="05000000000000000000" pitchFamily="2" charset="2"/>
              <a:buChar char="§"/>
            </a:pPr>
            <a:r>
              <a:rPr lang="en-US" sz="2400" dirty="0">
                <a:latin typeface="Times New Roman" pitchFamily="18" charset="0"/>
                <a:cs typeface="Times New Roman" pitchFamily="18" charset="0"/>
              </a:rPr>
              <a:t>Maintain the record of entire students at driving school</a:t>
            </a:r>
          </a:p>
          <a:p>
            <a:pPr>
              <a:buFont typeface="Wingdings" panose="05000000000000000000" pitchFamily="2" charset="2"/>
              <a:buChar char="§"/>
            </a:pPr>
            <a:r>
              <a:rPr lang="en-US" sz="2400" dirty="0">
                <a:latin typeface="Times New Roman" pitchFamily="18" charset="0"/>
                <a:cs typeface="Times New Roman" pitchFamily="18" charset="0"/>
              </a:rPr>
              <a:t>Two admins are assigned for the work in the absence one, another can handle the process.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View enrolled students – master list of students.</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Provide grades or progress report to students.</a:t>
            </a:r>
          </a:p>
          <a:p>
            <a:pPr>
              <a:buFont typeface="Wingdings" panose="05000000000000000000" pitchFamily="2" charset="2"/>
              <a:buChar char="§"/>
            </a:pPr>
            <a:endParaRPr lang="en-US"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31975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53DF9-7033-479F-A6FE-AAF465F75985}"/>
              </a:ext>
            </a:extLst>
          </p:cNvPr>
          <p:cNvSpPr>
            <a:spLocks noGrp="1"/>
          </p:cNvSpPr>
          <p:nvPr>
            <p:ph type="title"/>
          </p:nvPr>
        </p:nvSpPr>
        <p:spPr/>
        <p:txBody>
          <a:bodyPr/>
          <a:lstStyle/>
          <a:p>
            <a:r>
              <a:rPr lang="en-US" dirty="0"/>
              <a:t>ADMIN MODULE</a:t>
            </a:r>
          </a:p>
        </p:txBody>
      </p:sp>
      <p:pic>
        <p:nvPicPr>
          <p:cNvPr id="5" name="Content Placeholder 4">
            <a:extLst>
              <a:ext uri="{FF2B5EF4-FFF2-40B4-BE49-F238E27FC236}">
                <a16:creationId xmlns:a16="http://schemas.microsoft.com/office/drawing/2014/main" id="{DC567EFE-7512-4A32-8D0A-FED144F13E94}"/>
              </a:ext>
            </a:extLst>
          </p:cNvPr>
          <p:cNvPicPr>
            <a:picLocks noGrp="1" noChangeAspect="1"/>
          </p:cNvPicPr>
          <p:nvPr>
            <p:ph idx="1"/>
          </p:nvPr>
        </p:nvPicPr>
        <p:blipFill>
          <a:blip r:embed="rId2"/>
          <a:stretch>
            <a:fillRect/>
          </a:stretch>
        </p:blipFill>
        <p:spPr>
          <a:xfrm>
            <a:off x="1953556" y="2906178"/>
            <a:ext cx="7067389" cy="2282277"/>
          </a:xfrm>
        </p:spPr>
      </p:pic>
    </p:spTree>
    <p:extLst>
      <p:ext uri="{BB962C8B-B14F-4D97-AF65-F5344CB8AC3E}">
        <p14:creationId xmlns:p14="http://schemas.microsoft.com/office/powerpoint/2010/main" val="3879106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CDFA-DEA7-4038-B3E4-24574BF1ECF6}"/>
              </a:ext>
            </a:extLst>
          </p:cNvPr>
          <p:cNvSpPr>
            <a:spLocks noGrp="1"/>
          </p:cNvSpPr>
          <p:nvPr>
            <p:ph type="title"/>
          </p:nvPr>
        </p:nvSpPr>
        <p:spPr/>
        <p:txBody>
          <a:bodyPr/>
          <a:lstStyle/>
          <a:p>
            <a:r>
              <a:rPr lang="en-US" dirty="0"/>
              <a:t>STUDENT MODULE</a:t>
            </a:r>
          </a:p>
        </p:txBody>
      </p:sp>
      <p:sp>
        <p:nvSpPr>
          <p:cNvPr id="3" name="Content Placeholder 2">
            <a:extLst>
              <a:ext uri="{FF2B5EF4-FFF2-40B4-BE49-F238E27FC236}">
                <a16:creationId xmlns:a16="http://schemas.microsoft.com/office/drawing/2014/main" id="{9E208EDF-724D-465B-B534-DD23A2D0C5CB}"/>
              </a:ext>
            </a:extLst>
          </p:cNvPr>
          <p:cNvSpPr>
            <a:spLocks noGrp="1"/>
          </p:cNvSpPr>
          <p:nvPr>
            <p:ph idx="1"/>
          </p:nvPr>
        </p:nvSpPr>
        <p:spPr>
          <a:xfrm>
            <a:off x="680321" y="2373449"/>
            <a:ext cx="9613861" cy="3599316"/>
          </a:xfrm>
        </p:spPr>
        <p:txBody>
          <a:bodyPr>
            <a:normAutofit/>
          </a:bodyPr>
          <a:lstStyle/>
          <a:p>
            <a:r>
              <a:rPr lang="en-US" dirty="0">
                <a:latin typeface="Times New Roman" pitchFamily="18" charset="0"/>
                <a:cs typeface="Times New Roman" pitchFamily="18" charset="0"/>
              </a:rPr>
              <a:t>Register and Login to the portal and </a:t>
            </a:r>
            <a:r>
              <a:rPr lang="en-US" b="0" i="0" dirty="0">
                <a:effectLst/>
                <a:latin typeface="Times New Roman" panose="02020603050405020304" pitchFamily="18" charset="0"/>
                <a:cs typeface="Times New Roman" panose="02020603050405020304" pitchFamily="18" charset="0"/>
              </a:rPr>
              <a:t>this dashboard serves as a homepage of the students registered as students in the system.</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Once Login see basic training tutorials accessible on the portal.</a:t>
            </a:r>
          </a:p>
          <a:p>
            <a:r>
              <a:rPr lang="en-US" dirty="0">
                <a:latin typeface="Times New Roman" pitchFamily="18" charset="0"/>
                <a:cs typeface="Times New Roman" pitchFamily="18" charset="0"/>
              </a:rPr>
              <a:t>Students are also divided into two types, local students and remote student.</a:t>
            </a:r>
          </a:p>
          <a:p>
            <a:r>
              <a:rPr lang="en-US" dirty="0">
                <a:latin typeface="Times New Roman" pitchFamily="18" charset="0"/>
                <a:cs typeface="Times New Roman" pitchFamily="18" charset="0"/>
              </a:rPr>
              <a:t>Local students can register and select the package and timing, for remote student they can check for the nearby remote trainer.</a:t>
            </a:r>
          </a:p>
          <a:p>
            <a:endParaRPr lang="en-US" sz="24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132413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E609-9A74-4B63-880F-FFEEDA5EC82E}"/>
              </a:ext>
            </a:extLst>
          </p:cNvPr>
          <p:cNvSpPr>
            <a:spLocks noGrp="1"/>
          </p:cNvSpPr>
          <p:nvPr>
            <p:ph type="title"/>
          </p:nvPr>
        </p:nvSpPr>
        <p:spPr/>
        <p:txBody>
          <a:bodyPr/>
          <a:lstStyle/>
          <a:p>
            <a:r>
              <a:rPr lang="en-US" dirty="0"/>
              <a:t>STUDENT MODULE</a:t>
            </a:r>
          </a:p>
        </p:txBody>
      </p:sp>
      <p:sp>
        <p:nvSpPr>
          <p:cNvPr id="3" name="Content Placeholder 2">
            <a:extLst>
              <a:ext uri="{FF2B5EF4-FFF2-40B4-BE49-F238E27FC236}">
                <a16:creationId xmlns:a16="http://schemas.microsoft.com/office/drawing/2014/main" id="{03C55BE7-BEAD-44EA-B7C7-6359D3F7691B}"/>
              </a:ext>
            </a:extLst>
          </p:cNvPr>
          <p:cNvSpPr>
            <a:spLocks noGrp="1"/>
          </p:cNvSpPr>
          <p:nvPr>
            <p:ph idx="1"/>
          </p:nvPr>
        </p:nvSpPr>
        <p:spPr/>
        <p:txBody>
          <a:bodyPr/>
          <a:lstStyle/>
          <a:p>
            <a:pPr algn="l"/>
            <a:r>
              <a:rPr lang="en-US" sz="2400" b="1" i="0" dirty="0">
                <a:effectLst/>
                <a:latin typeface="Times New Roman" panose="02020603050405020304" pitchFamily="18" charset="0"/>
                <a:cs typeface="Times New Roman" panose="02020603050405020304" pitchFamily="18" charset="0"/>
              </a:rPr>
              <a:t>Login Form – </a:t>
            </a:r>
            <a:r>
              <a:rPr lang="en-US" sz="2400" b="0" i="0" dirty="0">
                <a:effectLst/>
                <a:latin typeface="Times New Roman" panose="02020603050405020304" pitchFamily="18" charset="0"/>
                <a:cs typeface="Times New Roman" panose="02020603050405020304" pitchFamily="18" charset="0"/>
              </a:rPr>
              <a:t>the login form will be used by the intended users of the system to log in to the system. Each of them will have their unique username and password to be able to access the records and features of the system.</a:t>
            </a:r>
          </a:p>
          <a:p>
            <a:pPr algn="l"/>
            <a:r>
              <a:rPr lang="en-US" sz="2400" b="1" i="0" dirty="0">
                <a:effectLst/>
                <a:latin typeface="Times New Roman" panose="02020603050405020304" pitchFamily="18" charset="0"/>
                <a:cs typeface="Times New Roman" panose="02020603050405020304" pitchFamily="18" charset="0"/>
              </a:rPr>
              <a:t>Registration Form – </a:t>
            </a:r>
            <a:r>
              <a:rPr lang="en-US" sz="2400" b="0" i="0" dirty="0">
                <a:effectLst/>
                <a:latin typeface="Times New Roman" panose="02020603050405020304" pitchFamily="18" charset="0"/>
                <a:cs typeface="Times New Roman" panose="02020603050405020304" pitchFamily="18" charset="0"/>
              </a:rPr>
              <a:t>this form is intended for registration. The user of the system will filled out the required information in order to register in the system.</a:t>
            </a:r>
          </a:p>
          <a:p>
            <a:endParaRPr lang="en-US" dirty="0"/>
          </a:p>
        </p:txBody>
      </p:sp>
    </p:spTree>
    <p:extLst>
      <p:ext uri="{BB962C8B-B14F-4D97-AF65-F5344CB8AC3E}">
        <p14:creationId xmlns:p14="http://schemas.microsoft.com/office/powerpoint/2010/main" val="116830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EA72-78EC-4B93-86C7-BF81E4E336C4}"/>
              </a:ext>
            </a:extLst>
          </p:cNvPr>
          <p:cNvSpPr>
            <a:spLocks noGrp="1"/>
          </p:cNvSpPr>
          <p:nvPr>
            <p:ph type="title"/>
          </p:nvPr>
        </p:nvSpPr>
        <p:spPr/>
        <p:txBody>
          <a:bodyPr/>
          <a:lstStyle/>
          <a:p>
            <a:r>
              <a:rPr lang="en-US" dirty="0"/>
              <a:t>STUDENT MODULE</a:t>
            </a:r>
          </a:p>
        </p:txBody>
      </p:sp>
      <p:pic>
        <p:nvPicPr>
          <p:cNvPr id="5" name="Content Placeholder 4">
            <a:extLst>
              <a:ext uri="{FF2B5EF4-FFF2-40B4-BE49-F238E27FC236}">
                <a16:creationId xmlns:a16="http://schemas.microsoft.com/office/drawing/2014/main" id="{04B3BA54-E100-42D2-A555-1053D1A6770B}"/>
              </a:ext>
            </a:extLst>
          </p:cNvPr>
          <p:cNvPicPr>
            <a:picLocks noGrp="1" noChangeAspect="1"/>
          </p:cNvPicPr>
          <p:nvPr>
            <p:ph idx="1"/>
          </p:nvPr>
        </p:nvPicPr>
        <p:blipFill>
          <a:blip r:embed="rId2"/>
          <a:stretch>
            <a:fillRect/>
          </a:stretch>
        </p:blipFill>
        <p:spPr>
          <a:xfrm>
            <a:off x="1897093" y="2807208"/>
            <a:ext cx="6689123" cy="2403536"/>
          </a:xfrm>
        </p:spPr>
      </p:pic>
    </p:spTree>
    <p:extLst>
      <p:ext uri="{BB962C8B-B14F-4D97-AF65-F5344CB8AC3E}">
        <p14:creationId xmlns:p14="http://schemas.microsoft.com/office/powerpoint/2010/main" val="615534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2AD8-3768-470E-AF67-231F9E57B030}"/>
              </a:ext>
            </a:extLst>
          </p:cNvPr>
          <p:cNvSpPr>
            <a:spLocks noGrp="1"/>
          </p:cNvSpPr>
          <p:nvPr>
            <p:ph type="title"/>
          </p:nvPr>
        </p:nvSpPr>
        <p:spPr/>
        <p:txBody>
          <a:bodyPr/>
          <a:lstStyle/>
          <a:p>
            <a:r>
              <a:rPr lang="en-US" dirty="0"/>
              <a:t>ANNOTATIONS USED</a:t>
            </a:r>
          </a:p>
        </p:txBody>
      </p:sp>
      <p:sp>
        <p:nvSpPr>
          <p:cNvPr id="3" name="Content Placeholder 2">
            <a:extLst>
              <a:ext uri="{FF2B5EF4-FFF2-40B4-BE49-F238E27FC236}">
                <a16:creationId xmlns:a16="http://schemas.microsoft.com/office/drawing/2014/main" id="{8587510F-0188-42C7-9A17-BB952130B3E6}"/>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Request Mapping</a:t>
            </a:r>
          </a:p>
          <a:p>
            <a:r>
              <a:rPr lang="en-IN" sz="2400" dirty="0">
                <a:latin typeface="Times New Roman" panose="02020603050405020304" pitchFamily="18" charset="0"/>
                <a:cs typeface="Times New Roman" panose="02020603050405020304" pitchFamily="18" charset="0"/>
              </a:rPr>
              <a:t>Auto Wired</a:t>
            </a:r>
          </a:p>
          <a:p>
            <a:r>
              <a:rPr lang="en-IN" sz="2400" dirty="0">
                <a:latin typeface="Times New Roman" panose="02020603050405020304" pitchFamily="18" charset="0"/>
                <a:cs typeface="Times New Roman" panose="02020603050405020304" pitchFamily="18" charset="0"/>
              </a:rPr>
              <a:t>Post Mapping</a:t>
            </a:r>
          </a:p>
          <a:p>
            <a:r>
              <a:rPr lang="en-IN" sz="2400" dirty="0">
                <a:latin typeface="Times New Roman" panose="02020603050405020304" pitchFamily="18" charset="0"/>
                <a:cs typeface="Times New Roman" panose="02020603050405020304" pitchFamily="18" charset="0"/>
              </a:rPr>
              <a:t>Get Mapping</a:t>
            </a:r>
          </a:p>
          <a:p>
            <a:r>
              <a:rPr lang="en-IN" sz="2400" dirty="0">
                <a:latin typeface="Times New Roman" panose="02020603050405020304" pitchFamily="18" charset="0"/>
                <a:cs typeface="Times New Roman" panose="02020603050405020304" pitchFamily="18" charset="0"/>
              </a:rPr>
              <a:t>Delete Mapping</a:t>
            </a:r>
          </a:p>
          <a:p>
            <a:r>
              <a:rPr lang="en-IN" sz="2400" dirty="0">
                <a:latin typeface="Times New Roman" panose="02020603050405020304" pitchFamily="18" charset="0"/>
                <a:cs typeface="Times New Roman" panose="02020603050405020304" pitchFamily="18" charset="0"/>
              </a:rPr>
              <a:t>Put Mapping</a:t>
            </a:r>
          </a:p>
          <a:p>
            <a:endParaRPr lang="en-US" dirty="0"/>
          </a:p>
        </p:txBody>
      </p:sp>
    </p:spTree>
    <p:extLst>
      <p:ext uri="{BB962C8B-B14F-4D97-AF65-F5344CB8AC3E}">
        <p14:creationId xmlns:p14="http://schemas.microsoft.com/office/powerpoint/2010/main" val="350371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2708-C038-4A74-A043-34C7FD60F681}"/>
              </a:ext>
            </a:extLst>
          </p:cNvPr>
          <p:cNvSpPr>
            <a:spLocks noGrp="1"/>
          </p:cNvSpPr>
          <p:nvPr>
            <p:ph type="title"/>
          </p:nvPr>
        </p:nvSpPr>
        <p:spPr/>
        <p:txBody>
          <a:bodyPr/>
          <a:lstStyle/>
          <a:p>
            <a:r>
              <a:rPr lang="en-US" dirty="0"/>
              <a:t>TEAM MEMBERS</a:t>
            </a:r>
          </a:p>
        </p:txBody>
      </p:sp>
      <p:graphicFrame>
        <p:nvGraphicFramePr>
          <p:cNvPr id="4" name="Table 4">
            <a:extLst>
              <a:ext uri="{FF2B5EF4-FFF2-40B4-BE49-F238E27FC236}">
                <a16:creationId xmlns:a16="http://schemas.microsoft.com/office/drawing/2014/main" id="{B0EED357-0AAE-4F04-B6F0-94994DE164A0}"/>
              </a:ext>
            </a:extLst>
          </p:cNvPr>
          <p:cNvGraphicFramePr>
            <a:graphicFrameLocks noGrp="1"/>
          </p:cNvGraphicFramePr>
          <p:nvPr>
            <p:ph idx="1"/>
            <p:extLst>
              <p:ext uri="{D42A27DB-BD31-4B8C-83A1-F6EECF244321}">
                <p14:modId xmlns:p14="http://schemas.microsoft.com/office/powerpoint/2010/main" val="3698747158"/>
              </p:ext>
            </p:extLst>
          </p:nvPr>
        </p:nvGraphicFramePr>
        <p:xfrm>
          <a:off x="681038" y="2313432"/>
          <a:ext cx="9103042" cy="4485814"/>
        </p:xfrm>
        <a:graphic>
          <a:graphicData uri="http://schemas.openxmlformats.org/drawingml/2006/table">
            <a:tbl>
              <a:tblPr firstRow="1" bandRow="1">
                <a:tableStyleId>{5C22544A-7EE6-4342-B048-85BDC9FD1C3A}</a:tableStyleId>
              </a:tblPr>
              <a:tblGrid>
                <a:gridCol w="3199352">
                  <a:extLst>
                    <a:ext uri="{9D8B030D-6E8A-4147-A177-3AD203B41FA5}">
                      <a16:colId xmlns:a16="http://schemas.microsoft.com/office/drawing/2014/main" val="3768134755"/>
                    </a:ext>
                  </a:extLst>
                </a:gridCol>
                <a:gridCol w="5903690">
                  <a:extLst>
                    <a:ext uri="{9D8B030D-6E8A-4147-A177-3AD203B41FA5}">
                      <a16:colId xmlns:a16="http://schemas.microsoft.com/office/drawing/2014/main" val="2654659299"/>
                    </a:ext>
                  </a:extLst>
                </a:gridCol>
              </a:tblGrid>
              <a:tr h="372964">
                <a:tc>
                  <a:txBody>
                    <a:bodyPr/>
                    <a:lstStyle/>
                    <a:p>
                      <a:r>
                        <a:rPr lang="en-US" dirty="0"/>
                        <a:t>EMPLOYEE ID</a:t>
                      </a:r>
                    </a:p>
                  </a:txBody>
                  <a:tcPr/>
                </a:tc>
                <a:tc>
                  <a:txBody>
                    <a:bodyPr/>
                    <a:lstStyle/>
                    <a:p>
                      <a:r>
                        <a:rPr lang="en-US" dirty="0"/>
                        <a:t>NAME</a:t>
                      </a:r>
                    </a:p>
                  </a:txBody>
                  <a:tcPr/>
                </a:tc>
                <a:extLst>
                  <a:ext uri="{0D108BD9-81ED-4DB2-BD59-A6C34878D82A}">
                    <a16:rowId xmlns:a16="http://schemas.microsoft.com/office/drawing/2014/main" val="1640335276"/>
                  </a:ext>
                </a:extLst>
              </a:tr>
              <a:tr h="372964">
                <a:tc>
                  <a:txBody>
                    <a:bodyPr/>
                    <a:lstStyle/>
                    <a:p>
                      <a:r>
                        <a:rPr lang="en-US" sz="1800" b="0" i="0" kern="1200" dirty="0">
                          <a:solidFill>
                            <a:schemeClr val="dk1"/>
                          </a:solidFill>
                          <a:effectLst/>
                          <a:latin typeface="+mn-lt"/>
                          <a:ea typeface="+mn-ea"/>
                          <a:cs typeface="+mn-cs"/>
                        </a:rPr>
                        <a:t>2498952</a:t>
                      </a:r>
                      <a:endParaRPr lang="en-US" dirty="0"/>
                    </a:p>
                  </a:txBody>
                  <a:tcPr/>
                </a:tc>
                <a:tc>
                  <a:txBody>
                    <a:bodyPr/>
                    <a:lstStyle/>
                    <a:p>
                      <a:r>
                        <a:rPr lang="en-US" dirty="0"/>
                        <a:t>M S HARISH  (TEAM LEAD)</a:t>
                      </a:r>
                    </a:p>
                  </a:txBody>
                  <a:tcPr/>
                </a:tc>
                <a:extLst>
                  <a:ext uri="{0D108BD9-81ED-4DB2-BD59-A6C34878D82A}">
                    <a16:rowId xmlns:a16="http://schemas.microsoft.com/office/drawing/2014/main" val="1403535387"/>
                  </a:ext>
                </a:extLst>
              </a:tr>
              <a:tr h="489058">
                <a:tc>
                  <a:txBody>
                    <a:bodyPr/>
                    <a:lstStyle/>
                    <a:p>
                      <a:r>
                        <a:rPr lang="en-US" sz="1800" b="0" i="0" kern="1200" dirty="0">
                          <a:solidFill>
                            <a:schemeClr val="dk1"/>
                          </a:solidFill>
                          <a:effectLst/>
                          <a:latin typeface="+mn-lt"/>
                          <a:ea typeface="+mn-ea"/>
                          <a:cs typeface="+mn-cs"/>
                        </a:rPr>
                        <a:t>2498470</a:t>
                      </a:r>
                      <a:endParaRPr lang="en-US" dirty="0"/>
                    </a:p>
                  </a:txBody>
                  <a:tcPr/>
                </a:tc>
                <a:tc>
                  <a:txBody>
                    <a:bodyPr/>
                    <a:lstStyle/>
                    <a:p>
                      <a:r>
                        <a:rPr lang="en-US" dirty="0"/>
                        <a:t>GURRAMKONDU VINAY KUMAR  (FRONTEND LEAD)</a:t>
                      </a:r>
                    </a:p>
                  </a:txBody>
                  <a:tcPr/>
                </a:tc>
                <a:extLst>
                  <a:ext uri="{0D108BD9-81ED-4DB2-BD59-A6C34878D82A}">
                    <a16:rowId xmlns:a16="http://schemas.microsoft.com/office/drawing/2014/main" val="783462425"/>
                  </a:ext>
                </a:extLst>
              </a:tr>
              <a:tr h="372964">
                <a:tc>
                  <a:txBody>
                    <a:bodyPr/>
                    <a:lstStyle/>
                    <a:p>
                      <a:r>
                        <a:rPr lang="en-US" sz="1800" b="0" i="0" kern="1200" dirty="0">
                          <a:solidFill>
                            <a:schemeClr val="dk1"/>
                          </a:solidFill>
                          <a:effectLst/>
                          <a:latin typeface="+mn-lt"/>
                          <a:ea typeface="+mn-ea"/>
                          <a:cs typeface="+mn-cs"/>
                        </a:rPr>
                        <a:t>2498878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SNEHA DADASAHEB RAJMANE</a:t>
                      </a:r>
                    </a:p>
                    <a:p>
                      <a:r>
                        <a:rPr lang="en-US" dirty="0"/>
                        <a:t>(BACKEND LEAD)</a:t>
                      </a:r>
                    </a:p>
                  </a:txBody>
                  <a:tcPr/>
                </a:tc>
                <a:extLst>
                  <a:ext uri="{0D108BD9-81ED-4DB2-BD59-A6C34878D82A}">
                    <a16:rowId xmlns:a16="http://schemas.microsoft.com/office/drawing/2014/main" val="4166741560"/>
                  </a:ext>
                </a:extLst>
              </a:tr>
              <a:tr h="372964">
                <a:tc>
                  <a:txBody>
                    <a:bodyPr/>
                    <a:lstStyle/>
                    <a:p>
                      <a:r>
                        <a:rPr lang="en-US" sz="1800" b="0" i="0" kern="1200" dirty="0">
                          <a:solidFill>
                            <a:schemeClr val="dk1"/>
                          </a:solidFill>
                          <a:effectLst/>
                          <a:latin typeface="+mn-lt"/>
                          <a:ea typeface="+mn-ea"/>
                          <a:cs typeface="+mn-cs"/>
                        </a:rPr>
                        <a:t>2498232</a:t>
                      </a:r>
                      <a:endParaRPr lang="en-US" dirty="0"/>
                    </a:p>
                  </a:txBody>
                  <a:tcPr/>
                </a:tc>
                <a:tc>
                  <a:txBody>
                    <a:bodyPr/>
                    <a:lstStyle/>
                    <a:p>
                      <a:r>
                        <a:rPr lang="en-US" dirty="0"/>
                        <a:t>SOUVIK GANGULI</a:t>
                      </a:r>
                    </a:p>
                  </a:txBody>
                  <a:tcPr/>
                </a:tc>
                <a:extLst>
                  <a:ext uri="{0D108BD9-81ED-4DB2-BD59-A6C34878D82A}">
                    <a16:rowId xmlns:a16="http://schemas.microsoft.com/office/drawing/2014/main" val="1672387048"/>
                  </a:ext>
                </a:extLst>
              </a:tr>
              <a:tr h="372964">
                <a:tc>
                  <a:txBody>
                    <a:bodyPr/>
                    <a:lstStyle/>
                    <a:p>
                      <a:r>
                        <a:rPr lang="en-US" sz="1800" b="0" i="0" kern="1200" dirty="0">
                          <a:solidFill>
                            <a:schemeClr val="dk1"/>
                          </a:solidFill>
                          <a:effectLst/>
                          <a:latin typeface="+mn-lt"/>
                          <a:ea typeface="+mn-ea"/>
                          <a:cs typeface="+mn-cs"/>
                        </a:rPr>
                        <a:t>2498433</a:t>
                      </a:r>
                      <a:endParaRPr lang="en-US" dirty="0"/>
                    </a:p>
                  </a:txBody>
                  <a:tcPr/>
                </a:tc>
                <a:tc>
                  <a:txBody>
                    <a:bodyPr/>
                    <a:lstStyle/>
                    <a:p>
                      <a:r>
                        <a:rPr lang="en-US" dirty="0"/>
                        <a:t>SUKANYA RAJU KONAR</a:t>
                      </a:r>
                    </a:p>
                  </a:txBody>
                  <a:tcPr/>
                </a:tc>
                <a:extLst>
                  <a:ext uri="{0D108BD9-81ED-4DB2-BD59-A6C34878D82A}">
                    <a16:rowId xmlns:a16="http://schemas.microsoft.com/office/drawing/2014/main" val="2549443272"/>
                  </a:ext>
                </a:extLst>
              </a:tr>
              <a:tr h="372964">
                <a:tc>
                  <a:txBody>
                    <a:bodyPr/>
                    <a:lstStyle/>
                    <a:p>
                      <a:r>
                        <a:rPr lang="en-US" sz="1800" b="0" i="0" kern="1200" dirty="0">
                          <a:solidFill>
                            <a:schemeClr val="dk1"/>
                          </a:solidFill>
                          <a:effectLst/>
                          <a:latin typeface="+mn-lt"/>
                          <a:ea typeface="+mn-ea"/>
                          <a:cs typeface="+mn-cs"/>
                        </a:rPr>
                        <a:t>2498998</a:t>
                      </a:r>
                      <a:endParaRPr lang="en-US" dirty="0"/>
                    </a:p>
                  </a:txBody>
                  <a:tcPr/>
                </a:tc>
                <a:tc>
                  <a:txBody>
                    <a:bodyPr/>
                    <a:lstStyle/>
                    <a:p>
                      <a:r>
                        <a:rPr lang="en-US" dirty="0"/>
                        <a:t>MEKALA VENKATA SAI PAVAN KUMAR REDDY</a:t>
                      </a:r>
                    </a:p>
                  </a:txBody>
                  <a:tcPr/>
                </a:tc>
                <a:extLst>
                  <a:ext uri="{0D108BD9-81ED-4DB2-BD59-A6C34878D82A}">
                    <a16:rowId xmlns:a16="http://schemas.microsoft.com/office/drawing/2014/main" val="4244780444"/>
                  </a:ext>
                </a:extLst>
              </a:tr>
              <a:tr h="372964">
                <a:tc>
                  <a:txBody>
                    <a:bodyPr/>
                    <a:lstStyle/>
                    <a:p>
                      <a:r>
                        <a:rPr lang="en-US" sz="1800" b="0" i="0" kern="1200" dirty="0">
                          <a:solidFill>
                            <a:schemeClr val="dk1"/>
                          </a:solidFill>
                          <a:effectLst/>
                          <a:latin typeface="+mn-lt"/>
                          <a:ea typeface="+mn-ea"/>
                          <a:cs typeface="+mn-cs"/>
                        </a:rPr>
                        <a:t>2499293</a:t>
                      </a:r>
                      <a:endParaRPr lang="en-US" dirty="0"/>
                    </a:p>
                  </a:txBody>
                  <a:tcPr/>
                </a:tc>
                <a:tc>
                  <a:txBody>
                    <a:bodyPr/>
                    <a:lstStyle/>
                    <a:p>
                      <a:r>
                        <a:rPr lang="en-US" dirty="0"/>
                        <a:t>NANDAM KIRANMAYI</a:t>
                      </a:r>
                    </a:p>
                  </a:txBody>
                  <a:tcPr/>
                </a:tc>
                <a:extLst>
                  <a:ext uri="{0D108BD9-81ED-4DB2-BD59-A6C34878D82A}">
                    <a16:rowId xmlns:a16="http://schemas.microsoft.com/office/drawing/2014/main" val="2141400563"/>
                  </a:ext>
                </a:extLst>
              </a:tr>
              <a:tr h="372964">
                <a:tc>
                  <a:txBody>
                    <a:bodyPr/>
                    <a:lstStyle/>
                    <a:p>
                      <a:r>
                        <a:rPr lang="en-US" sz="1800" b="0" i="0" kern="1200" dirty="0">
                          <a:solidFill>
                            <a:schemeClr val="dk1"/>
                          </a:solidFill>
                          <a:effectLst/>
                          <a:latin typeface="+mn-lt"/>
                          <a:ea typeface="+mn-ea"/>
                          <a:cs typeface="+mn-cs"/>
                        </a:rPr>
                        <a:t>2498650</a:t>
                      </a:r>
                      <a:endParaRPr lang="en-US" dirty="0"/>
                    </a:p>
                  </a:txBody>
                  <a:tcPr/>
                </a:tc>
                <a:tc>
                  <a:txBody>
                    <a:bodyPr/>
                    <a:lstStyle/>
                    <a:p>
                      <a:r>
                        <a:rPr lang="en-US" dirty="0"/>
                        <a:t>ANIL KASHIRAM PATIL</a:t>
                      </a:r>
                    </a:p>
                  </a:txBody>
                  <a:tcPr/>
                </a:tc>
                <a:extLst>
                  <a:ext uri="{0D108BD9-81ED-4DB2-BD59-A6C34878D82A}">
                    <a16:rowId xmlns:a16="http://schemas.microsoft.com/office/drawing/2014/main" val="1162326684"/>
                  </a:ext>
                </a:extLst>
              </a:tr>
              <a:tr h="372964">
                <a:tc>
                  <a:txBody>
                    <a:bodyPr/>
                    <a:lstStyle/>
                    <a:p>
                      <a:r>
                        <a:rPr lang="en-US" sz="1800" b="0" i="0" kern="1200" dirty="0">
                          <a:solidFill>
                            <a:schemeClr val="dk1"/>
                          </a:solidFill>
                          <a:effectLst/>
                          <a:latin typeface="+mn-lt"/>
                          <a:ea typeface="+mn-ea"/>
                          <a:cs typeface="+mn-cs"/>
                        </a:rPr>
                        <a:t>2498899</a:t>
                      </a:r>
                      <a:endParaRPr lang="en-US" dirty="0"/>
                    </a:p>
                  </a:txBody>
                  <a:tcPr/>
                </a:tc>
                <a:tc>
                  <a:txBody>
                    <a:bodyPr/>
                    <a:lstStyle/>
                    <a:p>
                      <a:r>
                        <a:rPr lang="en-US" dirty="0"/>
                        <a:t>VISHAL S P</a:t>
                      </a:r>
                    </a:p>
                  </a:txBody>
                  <a:tcPr/>
                </a:tc>
                <a:extLst>
                  <a:ext uri="{0D108BD9-81ED-4DB2-BD59-A6C34878D82A}">
                    <a16:rowId xmlns:a16="http://schemas.microsoft.com/office/drawing/2014/main" val="3823588883"/>
                  </a:ext>
                </a:extLst>
              </a:tr>
              <a:tr h="372964">
                <a:tc>
                  <a:txBody>
                    <a:bodyPr/>
                    <a:lstStyle/>
                    <a:p>
                      <a:r>
                        <a:rPr lang="en-US" sz="1800" b="0" i="0" kern="1200" dirty="0">
                          <a:solidFill>
                            <a:schemeClr val="dk1"/>
                          </a:solidFill>
                          <a:effectLst/>
                          <a:latin typeface="+mn-lt"/>
                          <a:ea typeface="+mn-ea"/>
                          <a:cs typeface="+mn-cs"/>
                        </a:rPr>
                        <a:t>2498704</a:t>
                      </a:r>
                      <a:endParaRPr lang="en-US" dirty="0"/>
                    </a:p>
                  </a:txBody>
                  <a:tcPr/>
                </a:tc>
                <a:tc>
                  <a:txBody>
                    <a:bodyPr/>
                    <a:lstStyle/>
                    <a:p>
                      <a:r>
                        <a:rPr lang="en-US" dirty="0"/>
                        <a:t>MUNJA SATHVIKA</a:t>
                      </a:r>
                    </a:p>
                  </a:txBody>
                  <a:tcPr/>
                </a:tc>
                <a:extLst>
                  <a:ext uri="{0D108BD9-81ED-4DB2-BD59-A6C34878D82A}">
                    <a16:rowId xmlns:a16="http://schemas.microsoft.com/office/drawing/2014/main" val="2261701423"/>
                  </a:ext>
                </a:extLst>
              </a:tr>
            </a:tbl>
          </a:graphicData>
        </a:graphic>
      </p:graphicFrame>
    </p:spTree>
    <p:extLst>
      <p:ext uri="{BB962C8B-B14F-4D97-AF65-F5344CB8AC3E}">
        <p14:creationId xmlns:p14="http://schemas.microsoft.com/office/powerpoint/2010/main" val="49718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BB52-3504-44B4-BBF1-3009BEAA6054}"/>
              </a:ext>
            </a:extLst>
          </p:cNvPr>
          <p:cNvSpPr>
            <a:spLocks noGrp="1"/>
          </p:cNvSpPr>
          <p:nvPr>
            <p:ph type="title"/>
          </p:nvPr>
        </p:nvSpPr>
        <p:spPr/>
        <p:txBody>
          <a:bodyPr/>
          <a:lstStyle/>
          <a:p>
            <a:r>
              <a:rPr lang="en-US" dirty="0"/>
              <a:t>FUNCTIONAL SPECIFICATIONS</a:t>
            </a:r>
          </a:p>
        </p:txBody>
      </p:sp>
      <p:sp>
        <p:nvSpPr>
          <p:cNvPr id="3" name="Content Placeholder 2">
            <a:extLst>
              <a:ext uri="{FF2B5EF4-FFF2-40B4-BE49-F238E27FC236}">
                <a16:creationId xmlns:a16="http://schemas.microsoft.com/office/drawing/2014/main" id="{031C2A83-D63B-4A9C-8885-FB18E94A8097}"/>
              </a:ext>
            </a:extLst>
          </p:cNvPr>
          <p:cNvSpPr>
            <a:spLocks noGrp="1"/>
          </p:cNvSpPr>
          <p:nvPr>
            <p:ph idx="1"/>
          </p:nvPr>
        </p:nvSpPr>
        <p:spPr/>
        <p:txBody>
          <a:bodyPr/>
          <a:lstStyle/>
          <a:p>
            <a:pPr marL="0" indent="0">
              <a:buNone/>
            </a:pPr>
            <a:r>
              <a:rPr lang="en-US" sz="2400" b="1" u="sng" dirty="0">
                <a:latin typeface="Times New Roman" panose="02020603050405020304" pitchFamily="18" charset="0"/>
                <a:cs typeface="Times New Roman" panose="02020603050405020304" pitchFamily="18" charset="0"/>
              </a:rPr>
              <a:t>Login | Logout</a:t>
            </a:r>
            <a:r>
              <a:rPr lang="en-US" sz="2000" b="1" u="sng"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Go to Registration screen when you click on Register link. </a:t>
            </a:r>
          </a:p>
          <a:p>
            <a:r>
              <a:rPr lang="en-US" sz="2400" dirty="0">
                <a:latin typeface="Times New Roman" panose="02020603050405020304" pitchFamily="18" charset="0"/>
                <a:cs typeface="Times New Roman" panose="02020603050405020304" pitchFamily="18" charset="0"/>
              </a:rPr>
              <a:t>Go to Success screen when you login successfully after entering valid username &amp; password fetched from the database.</a:t>
            </a:r>
          </a:p>
          <a:p>
            <a:r>
              <a:rPr lang="en-US" sz="2400" dirty="0">
                <a:latin typeface="Times New Roman" panose="02020603050405020304" pitchFamily="18" charset="0"/>
                <a:cs typeface="Times New Roman" panose="02020603050405020304" pitchFamily="18" charset="0"/>
              </a:rPr>
              <a:t>Redirect back to same login screen if username &amp; password are not matching. </a:t>
            </a:r>
          </a:p>
          <a:p>
            <a:r>
              <a:rPr lang="en-US" sz="2400" dirty="0">
                <a:latin typeface="Times New Roman" panose="02020603050405020304" pitchFamily="18" charset="0"/>
                <a:cs typeface="Times New Roman" panose="02020603050405020304" pitchFamily="18" charset="0"/>
              </a:rPr>
              <a:t>Implement Session tracking for all logged in users before allowing access to application features. Anonymous users should be checked, unless explicitly mentioned.</a:t>
            </a:r>
          </a:p>
          <a:p>
            <a:endParaRPr lang="en-US" dirty="0"/>
          </a:p>
        </p:txBody>
      </p:sp>
    </p:spTree>
    <p:extLst>
      <p:ext uri="{BB962C8B-B14F-4D97-AF65-F5344CB8AC3E}">
        <p14:creationId xmlns:p14="http://schemas.microsoft.com/office/powerpoint/2010/main" val="110508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58B7-2E3B-4908-BE12-CFDA5A4961B3}"/>
              </a:ext>
            </a:extLst>
          </p:cNvPr>
          <p:cNvSpPr>
            <a:spLocks noGrp="1"/>
          </p:cNvSpPr>
          <p:nvPr>
            <p:ph type="title"/>
          </p:nvPr>
        </p:nvSpPr>
        <p:spPr/>
        <p:txBody>
          <a:bodyPr/>
          <a:lstStyle/>
          <a:p>
            <a:r>
              <a:rPr lang="en-US" dirty="0"/>
              <a:t>FUNCTIONAL SPECIFICATIONS</a:t>
            </a:r>
          </a:p>
        </p:txBody>
      </p:sp>
      <p:sp>
        <p:nvSpPr>
          <p:cNvPr id="3" name="Content Placeholder 2">
            <a:extLst>
              <a:ext uri="{FF2B5EF4-FFF2-40B4-BE49-F238E27FC236}">
                <a16:creationId xmlns:a16="http://schemas.microsoft.com/office/drawing/2014/main" id="{50C6CD3F-DC07-4DE6-A323-7648F7708435}"/>
              </a:ext>
            </a:extLst>
          </p:cNvPr>
          <p:cNvSpPr>
            <a:spLocks noGrp="1"/>
          </p:cNvSpPr>
          <p:nvPr>
            <p:ph idx="1"/>
          </p:nvPr>
        </p:nvSpPr>
        <p:spPr/>
        <p:txBody>
          <a:bodyPr>
            <a:normAutofit/>
          </a:bodyPr>
          <a:lstStyle/>
          <a:p>
            <a:pPr marL="0" indent="0">
              <a:buNone/>
            </a:pPr>
            <a:r>
              <a:rPr lang="en-US" b="1" u="sng" dirty="0">
                <a:latin typeface="Times New Roman" panose="02020603050405020304" pitchFamily="18" charset="0"/>
                <a:cs typeface="Times New Roman" panose="02020603050405020304" pitchFamily="18" charset="0"/>
              </a:rPr>
              <a:t>Admin list</a:t>
            </a:r>
            <a:r>
              <a:rPr lang="en-US" b="1"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Admin can </a:t>
            </a:r>
            <a:r>
              <a:rPr lang="en-US" dirty="0" err="1">
                <a:latin typeface="Times New Roman" panose="02020603050405020304" pitchFamily="18" charset="0"/>
                <a:cs typeface="Times New Roman" panose="02020603050405020304" pitchFamily="18" charset="0"/>
              </a:rPr>
              <a:t>edit,update,delete</a:t>
            </a:r>
            <a:r>
              <a:rPr lang="en-US" dirty="0">
                <a:latin typeface="Times New Roman" panose="02020603050405020304" pitchFamily="18" charset="0"/>
                <a:cs typeface="Times New Roman" panose="02020603050405020304" pitchFamily="18" charset="0"/>
              </a:rPr>
              <a:t> the details of the students.</a:t>
            </a:r>
          </a:p>
          <a:p>
            <a:r>
              <a:rPr lang="en-US" dirty="0">
                <a:latin typeface="Times New Roman" panose="02020603050405020304" pitchFamily="18" charset="0"/>
                <a:cs typeface="Times New Roman" panose="02020603050405020304" pitchFamily="18" charset="0"/>
              </a:rPr>
              <a:t>Admin can view the entire list of the students who are undergone the training</a:t>
            </a:r>
          </a:p>
          <a:p>
            <a:pPr marL="0" indent="0">
              <a:buNone/>
            </a:pPr>
            <a:r>
              <a:rPr lang="en-US" b="1" u="sng" dirty="0">
                <a:latin typeface="Times New Roman" panose="02020603050405020304" pitchFamily="18" charset="0"/>
                <a:cs typeface="Times New Roman" panose="02020603050405020304" pitchFamily="18" charset="0"/>
              </a:rPr>
              <a:t>Students list</a:t>
            </a:r>
            <a:r>
              <a:rPr lang="en-US" b="1"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Data of the students will be displayed</a:t>
            </a:r>
          </a:p>
          <a:p>
            <a:r>
              <a:rPr lang="en-US" dirty="0">
                <a:latin typeface="Times New Roman" panose="02020603050405020304" pitchFamily="18" charset="0"/>
                <a:cs typeface="Times New Roman" panose="02020603050405020304" pitchFamily="18" charset="0"/>
              </a:rPr>
              <a:t>Students can select the package and the schedule in which they are willing to undergo training</a:t>
            </a:r>
          </a:p>
        </p:txBody>
      </p:sp>
    </p:spTree>
    <p:extLst>
      <p:ext uri="{BB962C8B-B14F-4D97-AF65-F5344CB8AC3E}">
        <p14:creationId xmlns:p14="http://schemas.microsoft.com/office/powerpoint/2010/main" val="2110227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B2141-6C98-4A82-A711-66BCF1606A1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0AF50F2-3DFE-453C-9A68-143AC1CD8D30}"/>
              </a:ext>
            </a:extLst>
          </p:cNvPr>
          <p:cNvSpPr>
            <a:spLocks noGrp="1"/>
          </p:cNvSpPr>
          <p:nvPr>
            <p:ph idx="1"/>
          </p:nvPr>
        </p:nvSpPr>
        <p:spPr/>
        <p:txBody>
          <a:bodyPr/>
          <a:lstStyle/>
          <a:p>
            <a:r>
              <a:rPr lang="en-US" sz="2400" dirty="0">
                <a:latin typeface="Times New Roman" pitchFamily="18" charset="0"/>
                <a:cs typeface="Times New Roman" pitchFamily="18" charset="0"/>
              </a:rPr>
              <a:t>This Advanced Driving School Management system can reduce the efforts of human power.</a:t>
            </a:r>
          </a:p>
          <a:p>
            <a:r>
              <a:rPr lang="en-US" sz="2400" dirty="0">
                <a:latin typeface="Times New Roman" pitchFamily="18" charset="0"/>
                <a:cs typeface="Times New Roman" pitchFamily="18" charset="0"/>
              </a:rPr>
              <a:t>This application automates manual tasks by managing all records of student’s admission, Attendance, </a:t>
            </a:r>
            <a:r>
              <a:rPr lang="en-US" sz="2400" dirty="0" err="1">
                <a:latin typeface="Times New Roman" pitchFamily="18" charset="0"/>
                <a:cs typeface="Times New Roman" pitchFamily="18" charset="0"/>
              </a:rPr>
              <a:t>vehicles,and</a:t>
            </a:r>
            <a:r>
              <a:rPr lang="en-US" sz="2400" dirty="0">
                <a:latin typeface="Times New Roman" pitchFamily="18" charset="0"/>
                <a:cs typeface="Times New Roman" pitchFamily="18" charset="0"/>
              </a:rPr>
              <a:t> trainers.</a:t>
            </a:r>
          </a:p>
          <a:p>
            <a:r>
              <a:rPr lang="en-US" dirty="0">
                <a:latin typeface="Times New Roman" panose="02020603050405020304" pitchFamily="18" charset="0"/>
                <a:cs typeface="Times New Roman" panose="02020603050405020304" pitchFamily="18" charset="0"/>
              </a:rPr>
              <a:t>The data loss can be avoided and we can </a:t>
            </a:r>
            <a:r>
              <a:rPr lang="en-US" dirty="0" err="1">
                <a:latin typeface="Times New Roman" panose="02020603050405020304" pitchFamily="18" charset="0"/>
                <a:cs typeface="Times New Roman" panose="02020603050405020304" pitchFamily="18" charset="0"/>
              </a:rPr>
              <a:t>resuse</a:t>
            </a:r>
            <a:r>
              <a:rPr lang="en-US" dirty="0">
                <a:latin typeface="Times New Roman" panose="02020603050405020304" pitchFamily="18" charset="0"/>
                <a:cs typeface="Times New Roman" panose="02020603050405020304" pitchFamily="18" charset="0"/>
              </a:rPr>
              <a:t> the data at any time.</a:t>
            </a:r>
          </a:p>
        </p:txBody>
      </p:sp>
    </p:spTree>
    <p:extLst>
      <p:ext uri="{BB962C8B-B14F-4D97-AF65-F5344CB8AC3E}">
        <p14:creationId xmlns:p14="http://schemas.microsoft.com/office/powerpoint/2010/main" val="107349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06DCA-AD66-49D0-B3B2-60FADCF85407}"/>
              </a:ext>
            </a:extLst>
          </p:cNvPr>
          <p:cNvSpPr>
            <a:spLocks noGrp="1"/>
          </p:cNvSpPr>
          <p:nvPr>
            <p:ph type="title"/>
          </p:nvPr>
        </p:nvSpPr>
        <p:spPr/>
        <p:txBody>
          <a:bodyPr/>
          <a:lstStyle/>
          <a:p>
            <a:r>
              <a:rPr lang="en-US" dirty="0"/>
              <a:t>OUTPUTS</a:t>
            </a:r>
          </a:p>
        </p:txBody>
      </p:sp>
      <p:pic>
        <p:nvPicPr>
          <p:cNvPr id="5" name="Content Placeholder 4">
            <a:extLst>
              <a:ext uri="{FF2B5EF4-FFF2-40B4-BE49-F238E27FC236}">
                <a16:creationId xmlns:a16="http://schemas.microsoft.com/office/drawing/2014/main" id="{72964850-0218-429C-B346-9C319A119A9F}"/>
              </a:ext>
            </a:extLst>
          </p:cNvPr>
          <p:cNvPicPr>
            <a:picLocks noGrp="1" noChangeAspect="1"/>
          </p:cNvPicPr>
          <p:nvPr>
            <p:ph idx="1"/>
          </p:nvPr>
        </p:nvPicPr>
        <p:blipFill>
          <a:blip r:embed="rId2"/>
          <a:stretch>
            <a:fillRect/>
          </a:stretch>
        </p:blipFill>
        <p:spPr>
          <a:xfrm>
            <a:off x="1636776" y="2291680"/>
            <a:ext cx="8257032" cy="4365152"/>
          </a:xfrm>
        </p:spPr>
      </p:pic>
    </p:spTree>
    <p:extLst>
      <p:ext uri="{BB962C8B-B14F-4D97-AF65-F5344CB8AC3E}">
        <p14:creationId xmlns:p14="http://schemas.microsoft.com/office/powerpoint/2010/main" val="168997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58C2-7F48-4679-9CB2-E4B7E47D2FB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2D7AC28-8FFA-47C6-99C5-B93C68ADD4EB}"/>
              </a:ext>
            </a:extLst>
          </p:cNvPr>
          <p:cNvPicPr>
            <a:picLocks noGrp="1" noChangeAspect="1"/>
          </p:cNvPicPr>
          <p:nvPr>
            <p:ph idx="1"/>
          </p:nvPr>
        </p:nvPicPr>
        <p:blipFill>
          <a:blip r:embed="rId2"/>
          <a:stretch>
            <a:fillRect/>
          </a:stretch>
        </p:blipFill>
        <p:spPr>
          <a:xfrm>
            <a:off x="1664208" y="2505456"/>
            <a:ext cx="7543800" cy="3750247"/>
          </a:xfrm>
        </p:spPr>
      </p:pic>
    </p:spTree>
    <p:extLst>
      <p:ext uri="{BB962C8B-B14F-4D97-AF65-F5344CB8AC3E}">
        <p14:creationId xmlns:p14="http://schemas.microsoft.com/office/powerpoint/2010/main" val="2948069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8465-C915-4BF3-AB5E-82087CF06C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4C2193-01FC-4C2F-A77E-8D2189B70B37}"/>
              </a:ext>
            </a:extLst>
          </p:cNvPr>
          <p:cNvPicPr>
            <a:picLocks noGrp="1" noChangeAspect="1"/>
          </p:cNvPicPr>
          <p:nvPr>
            <p:ph idx="1"/>
          </p:nvPr>
        </p:nvPicPr>
        <p:blipFill>
          <a:blip r:embed="rId2"/>
          <a:stretch>
            <a:fillRect/>
          </a:stretch>
        </p:blipFill>
        <p:spPr>
          <a:xfrm>
            <a:off x="1865376" y="2373376"/>
            <a:ext cx="7516368" cy="3954272"/>
          </a:xfrm>
        </p:spPr>
      </p:pic>
    </p:spTree>
    <p:extLst>
      <p:ext uri="{BB962C8B-B14F-4D97-AF65-F5344CB8AC3E}">
        <p14:creationId xmlns:p14="http://schemas.microsoft.com/office/powerpoint/2010/main" val="4009515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332A-A2EF-488D-91EE-51EAC8EF02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371A935-2C66-4ACE-821B-1F2E4194065C}"/>
              </a:ext>
            </a:extLst>
          </p:cNvPr>
          <p:cNvPicPr>
            <a:picLocks noGrp="1" noChangeAspect="1"/>
          </p:cNvPicPr>
          <p:nvPr>
            <p:ph idx="1"/>
          </p:nvPr>
        </p:nvPicPr>
        <p:blipFill>
          <a:blip r:embed="rId2"/>
          <a:stretch>
            <a:fillRect/>
          </a:stretch>
        </p:blipFill>
        <p:spPr>
          <a:xfrm>
            <a:off x="2005534" y="2428240"/>
            <a:ext cx="7403641" cy="3935984"/>
          </a:xfrm>
        </p:spPr>
      </p:pic>
    </p:spTree>
    <p:extLst>
      <p:ext uri="{BB962C8B-B14F-4D97-AF65-F5344CB8AC3E}">
        <p14:creationId xmlns:p14="http://schemas.microsoft.com/office/powerpoint/2010/main" val="262530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A5A8-A7BB-4018-B886-0ED06C0348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7FD1D33-8C2B-46FF-A2B8-0C3C257DC582}"/>
              </a:ext>
            </a:extLst>
          </p:cNvPr>
          <p:cNvPicPr>
            <a:picLocks noGrp="1" noChangeAspect="1"/>
          </p:cNvPicPr>
          <p:nvPr>
            <p:ph idx="1"/>
          </p:nvPr>
        </p:nvPicPr>
        <p:blipFill>
          <a:blip r:embed="rId2"/>
          <a:stretch>
            <a:fillRect/>
          </a:stretch>
        </p:blipFill>
        <p:spPr>
          <a:xfrm>
            <a:off x="1709928" y="2400808"/>
            <a:ext cx="7379208" cy="3999992"/>
          </a:xfrm>
        </p:spPr>
      </p:pic>
    </p:spTree>
    <p:extLst>
      <p:ext uri="{BB962C8B-B14F-4D97-AF65-F5344CB8AC3E}">
        <p14:creationId xmlns:p14="http://schemas.microsoft.com/office/powerpoint/2010/main" val="784209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D3DB5-78B8-4DC5-8ACF-86F4466BD9A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441B4D-5006-4A65-8CF2-3CBBCFD85391}"/>
              </a:ext>
            </a:extLst>
          </p:cNvPr>
          <p:cNvPicPr>
            <a:picLocks noGrp="1" noChangeAspect="1"/>
          </p:cNvPicPr>
          <p:nvPr>
            <p:ph idx="1"/>
          </p:nvPr>
        </p:nvPicPr>
        <p:blipFill>
          <a:blip r:embed="rId2"/>
          <a:stretch>
            <a:fillRect/>
          </a:stretch>
        </p:blipFill>
        <p:spPr>
          <a:xfrm>
            <a:off x="2148840" y="2391664"/>
            <a:ext cx="7260336" cy="3908552"/>
          </a:xfrm>
        </p:spPr>
      </p:pic>
    </p:spTree>
    <p:extLst>
      <p:ext uri="{BB962C8B-B14F-4D97-AF65-F5344CB8AC3E}">
        <p14:creationId xmlns:p14="http://schemas.microsoft.com/office/powerpoint/2010/main" val="3129873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8C84-23C3-4E96-A647-7C6A5B7B001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806FF32-8FE8-43FF-A9AE-D507E28AE64F}"/>
              </a:ext>
            </a:extLst>
          </p:cNvPr>
          <p:cNvPicPr>
            <a:picLocks noGrp="1" noChangeAspect="1"/>
          </p:cNvPicPr>
          <p:nvPr>
            <p:ph idx="1"/>
          </p:nvPr>
        </p:nvPicPr>
        <p:blipFill>
          <a:blip r:embed="rId2"/>
          <a:stretch>
            <a:fillRect/>
          </a:stretch>
        </p:blipFill>
        <p:spPr>
          <a:xfrm>
            <a:off x="1572768" y="2336800"/>
            <a:ext cx="7918703" cy="4082288"/>
          </a:xfrm>
        </p:spPr>
      </p:pic>
    </p:spTree>
    <p:extLst>
      <p:ext uri="{BB962C8B-B14F-4D97-AF65-F5344CB8AC3E}">
        <p14:creationId xmlns:p14="http://schemas.microsoft.com/office/powerpoint/2010/main" val="126538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144C-B3CE-473B-BD23-3DA8B2ECE330}"/>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CF6D8C20-4286-480F-B31F-9519B7571DF7}"/>
              </a:ext>
            </a:extLst>
          </p:cNvPr>
          <p:cNvSpPr>
            <a:spLocks noGrp="1"/>
          </p:cNvSpPr>
          <p:nvPr>
            <p:ph idx="1"/>
          </p:nvPr>
        </p:nvSpPr>
        <p:spPr/>
        <p:txBody>
          <a:bodyPr>
            <a:normAutofit fontScale="92500" lnSpcReduction="10000"/>
          </a:bodyPr>
          <a:lstStyle/>
          <a:p>
            <a:r>
              <a:rPr lang="en-US" dirty="0"/>
              <a:t>Introduction</a:t>
            </a:r>
          </a:p>
          <a:p>
            <a:r>
              <a:rPr lang="en-US" dirty="0"/>
              <a:t>Spring</a:t>
            </a:r>
          </a:p>
          <a:p>
            <a:r>
              <a:rPr lang="en-US" dirty="0"/>
              <a:t>Angular</a:t>
            </a:r>
          </a:p>
          <a:p>
            <a:r>
              <a:rPr lang="en-US" dirty="0"/>
              <a:t>Project Scope</a:t>
            </a:r>
          </a:p>
          <a:p>
            <a:r>
              <a:rPr lang="en-US" dirty="0"/>
              <a:t>Flow chart</a:t>
            </a:r>
          </a:p>
          <a:p>
            <a:r>
              <a:rPr lang="en-US" dirty="0"/>
              <a:t>Tools &amp; Technologies</a:t>
            </a:r>
          </a:p>
          <a:p>
            <a:r>
              <a:rPr lang="en-US" dirty="0"/>
              <a:t>Admin &amp; Student modules</a:t>
            </a:r>
          </a:p>
          <a:p>
            <a:r>
              <a:rPr lang="en-US" dirty="0"/>
              <a:t>Functional specifications</a:t>
            </a:r>
          </a:p>
          <a:p>
            <a:r>
              <a:rPr lang="en-US" dirty="0"/>
              <a:t>Schema</a:t>
            </a:r>
          </a:p>
          <a:p>
            <a:endParaRPr lang="en-US" dirty="0"/>
          </a:p>
        </p:txBody>
      </p:sp>
    </p:spTree>
    <p:extLst>
      <p:ext uri="{BB962C8B-B14F-4D97-AF65-F5344CB8AC3E}">
        <p14:creationId xmlns:p14="http://schemas.microsoft.com/office/powerpoint/2010/main" val="3700709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4ECE-D41C-49BB-8FC0-600BF026FCC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0D59659-FF96-48B3-8A67-06B62B0BB588}"/>
              </a:ext>
            </a:extLst>
          </p:cNvPr>
          <p:cNvPicPr>
            <a:picLocks noGrp="1" noChangeAspect="1"/>
          </p:cNvPicPr>
          <p:nvPr>
            <p:ph idx="1"/>
          </p:nvPr>
        </p:nvPicPr>
        <p:blipFill>
          <a:blip r:embed="rId2"/>
          <a:stretch>
            <a:fillRect/>
          </a:stretch>
        </p:blipFill>
        <p:spPr>
          <a:xfrm>
            <a:off x="1975104" y="2473960"/>
            <a:ext cx="7744968" cy="4027424"/>
          </a:xfrm>
        </p:spPr>
      </p:pic>
    </p:spTree>
    <p:extLst>
      <p:ext uri="{BB962C8B-B14F-4D97-AF65-F5344CB8AC3E}">
        <p14:creationId xmlns:p14="http://schemas.microsoft.com/office/powerpoint/2010/main" val="924110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5FC7-E348-43DA-BB70-EC9E193C727D}"/>
              </a:ext>
            </a:extLst>
          </p:cNvPr>
          <p:cNvSpPr>
            <a:spLocks noGrp="1"/>
          </p:cNvSpPr>
          <p:nvPr>
            <p:ph type="title"/>
          </p:nvPr>
        </p:nvSpPr>
        <p:spPr/>
        <p:txBody>
          <a:bodyPr/>
          <a:lstStyle/>
          <a:p>
            <a:endParaRPr lang="en-US" dirty="0"/>
          </a:p>
        </p:txBody>
      </p:sp>
      <p:pic>
        <p:nvPicPr>
          <p:cNvPr id="2052" name="Picture 4" descr="Thank You Design For Presentation Template">
            <a:extLst>
              <a:ext uri="{FF2B5EF4-FFF2-40B4-BE49-F238E27FC236}">
                <a16:creationId xmlns:a16="http://schemas.microsoft.com/office/drawing/2014/main" id="{CB4230F2-169F-4D42-850F-0A0C35E21E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3352" y="2304288"/>
            <a:ext cx="7863840" cy="406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6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A3E5-E864-41C8-8EE3-2B9E7940AB7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8266523-7FF2-4C33-8115-05436CDC16E8}"/>
              </a:ext>
            </a:extLst>
          </p:cNvPr>
          <p:cNvSpPr>
            <a:spLocks noGrp="1"/>
          </p:cNvSpPr>
          <p:nvPr>
            <p:ph idx="1"/>
          </p:nvPr>
        </p:nvSpPr>
        <p:spPr/>
        <p:txBody>
          <a:bodyPr>
            <a:normAutofit/>
          </a:bodyPr>
          <a:lstStyle/>
          <a:p>
            <a:r>
              <a:rPr lang="en-US" sz="2000" dirty="0">
                <a:latin typeface="Times New Roman" pitchFamily="18" charset="0"/>
                <a:cs typeface="Times New Roman" pitchFamily="18" charset="0"/>
              </a:rPr>
              <a:t>This Advanced Driving School Management system can reduce the efforts of human power and ensure the driving school-training information resource to be utilized effectively</a:t>
            </a:r>
            <a:r>
              <a:rPr lang="en-US" sz="2000" b="0" i="0" dirty="0">
                <a:effectLst/>
                <a:latin typeface="Times New Roman" pitchFamily="18" charset="0"/>
                <a:cs typeface="Times New Roman" pitchFamily="18" charset="0"/>
              </a:rPr>
              <a:t>.</a:t>
            </a:r>
          </a:p>
          <a:p>
            <a:r>
              <a:rPr lang="en-US" sz="2000" dirty="0">
                <a:latin typeface="Times New Roman" pitchFamily="18" charset="0"/>
                <a:cs typeface="Times New Roman" pitchFamily="18" charset="0"/>
              </a:rPr>
              <a:t>It ensures driving-training school’s information resource to be utilized effectively.</a:t>
            </a:r>
          </a:p>
          <a:p>
            <a:r>
              <a:rPr lang="en-US" sz="2000" dirty="0">
                <a:latin typeface="Times New Roman" pitchFamily="18" charset="0"/>
                <a:cs typeface="Times New Roman" pitchFamily="18" charset="0"/>
              </a:rPr>
              <a:t>It is a web-based application for maintaining records of car and the students training in this  school. It will maintain the record of entire students at driving school.</a:t>
            </a:r>
            <a:endParaRPr lang="en-US" sz="2000" i="0" dirty="0">
              <a:effectLst/>
              <a:latin typeface="Times New Roman" pitchFamily="18" charset="0"/>
              <a:cs typeface="Times New Roman" pitchFamily="18" charset="0"/>
            </a:endParaRPr>
          </a:p>
          <a:p>
            <a:r>
              <a:rPr lang="en-US" sz="2000" dirty="0">
                <a:latin typeface="Times New Roman" pitchFamily="18" charset="0"/>
                <a:cs typeface="Times New Roman" pitchFamily="18" charset="0"/>
              </a:rPr>
              <a:t>This application automates manual tasks by managing all records of student’s admission, Attendance, vehicles and trainers.</a:t>
            </a:r>
          </a:p>
          <a:p>
            <a:r>
              <a:rPr lang="en-US" sz="2000" dirty="0">
                <a:latin typeface="Times New Roman" pitchFamily="18" charset="0"/>
                <a:cs typeface="Times New Roman" pitchFamily="18" charset="0"/>
              </a:rPr>
              <a:t>The system is easy, efficient and reliable to use.</a:t>
            </a:r>
          </a:p>
          <a:p>
            <a:endParaRPr lang="en-US" sz="2000" b="0" i="0" dirty="0">
              <a:solidFill>
                <a:schemeClr val="tx1"/>
              </a:solidFill>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0317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6047-4ACA-40E2-A5EC-1EC6FBE686BD}"/>
              </a:ext>
            </a:extLst>
          </p:cNvPr>
          <p:cNvSpPr>
            <a:spLocks noGrp="1"/>
          </p:cNvSpPr>
          <p:nvPr>
            <p:ph type="title"/>
          </p:nvPr>
        </p:nvSpPr>
        <p:spPr/>
        <p:txBody>
          <a:bodyPr/>
          <a:lstStyle/>
          <a:p>
            <a:r>
              <a:rPr lang="en-US" dirty="0"/>
              <a:t>SPRING</a:t>
            </a:r>
          </a:p>
        </p:txBody>
      </p:sp>
      <p:sp>
        <p:nvSpPr>
          <p:cNvPr id="3" name="Content Placeholder 2">
            <a:extLst>
              <a:ext uri="{FF2B5EF4-FFF2-40B4-BE49-F238E27FC236}">
                <a16:creationId xmlns:a16="http://schemas.microsoft.com/office/drawing/2014/main" id="{956B6641-45E2-4FD1-B5AB-02B76460383F}"/>
              </a:ext>
            </a:extLst>
          </p:cNvPr>
          <p:cNvSpPr>
            <a:spLocks noGrp="1"/>
          </p:cNvSpPr>
          <p:nvPr>
            <p:ph idx="1"/>
          </p:nvPr>
        </p:nvSpPr>
        <p:spPr/>
        <p:txBody>
          <a:bodyPr>
            <a:normAutofit fontScale="92500" lnSpcReduction="10000"/>
          </a:bodyPr>
          <a:lstStyle/>
          <a:p>
            <a:r>
              <a:rPr lang="en-US" sz="2200" b="0" i="0" dirty="0">
                <a:effectLst/>
                <a:latin typeface="Calibri" panose="020F0502020204030204" pitchFamily="34" charset="0"/>
              </a:rPr>
              <a:t>Spring is an open source layered Java/J2EE application framework</a:t>
            </a:r>
            <a:endParaRPr lang="en-US" sz="2200" b="0" i="0" dirty="0">
              <a:effectLst/>
              <a:latin typeface="arial" panose="020B0604020202020204" pitchFamily="34" charset="0"/>
            </a:endParaRPr>
          </a:p>
          <a:p>
            <a:pPr algn="l"/>
            <a:r>
              <a:rPr lang="en-US" sz="2200" b="0" i="0" dirty="0">
                <a:effectLst/>
                <a:latin typeface="Calibri" panose="020F0502020204030204" pitchFamily="34" charset="0"/>
                <a:cs typeface="Calibri" panose="020F0502020204030204" pitchFamily="34" charset="0"/>
              </a:rPr>
              <a:t>Spring Boot is an awesome Java framework to build RESTful API and Microservices</a:t>
            </a:r>
          </a:p>
          <a:p>
            <a:r>
              <a:rPr lang="en-US" sz="2200" b="0" i="0" dirty="0">
                <a:effectLst/>
                <a:latin typeface="Calibri" panose="020F0502020204030204" pitchFamily="34" charset="0"/>
              </a:rPr>
              <a:t>Very loosely coupled, components widely reusable and separately packaged.</a:t>
            </a:r>
          </a:p>
          <a:p>
            <a:r>
              <a:rPr lang="en-US" sz="2200" b="0" i="0" dirty="0">
                <a:effectLst/>
                <a:latin typeface="Calibri" panose="020F0502020204030204" pitchFamily="34" charset="0"/>
              </a:rPr>
              <a:t>Spring allows to decouple software layers by injecting a components dependencies at runtime rather than having them declared at compile time via importing and instantiating classes.</a:t>
            </a:r>
          </a:p>
          <a:p>
            <a:r>
              <a:rPr lang="en-US" sz="2200" b="0" i="0" dirty="0">
                <a:effectLst/>
                <a:latin typeface="Calibri" panose="020F0502020204030204" pitchFamily="34" charset="0"/>
              </a:rPr>
              <a:t>Spring is built on the principle of unchecked exception handling. This also reduces code dependencies between layers.</a:t>
            </a:r>
          </a:p>
          <a:p>
            <a:r>
              <a:rPr lang="en-US" sz="2200" b="0" i="0" dirty="0">
                <a:effectLst/>
                <a:latin typeface="Calibri" panose="020F0502020204030204" pitchFamily="34" charset="0"/>
              </a:rPr>
              <a:t> Spring provides a granular exception hierarchy for data access operations and maps JDBC, EJB, and ORM exceptions to Spring exceptions so that applications can get better information about the error condition</a:t>
            </a:r>
          </a:p>
          <a:p>
            <a:endParaRPr lang="en-US" b="0" i="0"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86810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D3D2-A1B1-4938-ACA3-729CE117EA1E}"/>
              </a:ext>
            </a:extLst>
          </p:cNvPr>
          <p:cNvSpPr>
            <a:spLocks noGrp="1"/>
          </p:cNvSpPr>
          <p:nvPr>
            <p:ph type="title"/>
          </p:nvPr>
        </p:nvSpPr>
        <p:spPr/>
        <p:txBody>
          <a:bodyPr/>
          <a:lstStyle/>
          <a:p>
            <a:r>
              <a:rPr lang="en-US" dirty="0"/>
              <a:t>SPRING</a:t>
            </a:r>
          </a:p>
        </p:txBody>
      </p:sp>
      <p:pic>
        <p:nvPicPr>
          <p:cNvPr id="1026" name="Picture 2" descr="Spring Boot Architecture">
            <a:extLst>
              <a:ext uri="{FF2B5EF4-FFF2-40B4-BE49-F238E27FC236}">
                <a16:creationId xmlns:a16="http://schemas.microsoft.com/office/drawing/2014/main" id="{2AE44609-FF12-49EB-9495-0ED37FEB43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0864" y="2121408"/>
            <a:ext cx="5846271" cy="381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6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07C9-D73B-43C3-A0C1-8FF5E07E457C}"/>
              </a:ext>
            </a:extLst>
          </p:cNvPr>
          <p:cNvSpPr>
            <a:spLocks noGrp="1"/>
          </p:cNvSpPr>
          <p:nvPr>
            <p:ph type="title"/>
          </p:nvPr>
        </p:nvSpPr>
        <p:spPr/>
        <p:txBody>
          <a:bodyPr/>
          <a:lstStyle/>
          <a:p>
            <a:r>
              <a:rPr lang="en-US" dirty="0"/>
              <a:t>ANGULAR</a:t>
            </a:r>
          </a:p>
        </p:txBody>
      </p:sp>
      <p:sp>
        <p:nvSpPr>
          <p:cNvPr id="3" name="Content Placeholder 2">
            <a:extLst>
              <a:ext uri="{FF2B5EF4-FFF2-40B4-BE49-F238E27FC236}">
                <a16:creationId xmlns:a16="http://schemas.microsoft.com/office/drawing/2014/main" id="{38131C9E-813E-4CFA-BC42-82811BD8AE43}"/>
              </a:ext>
            </a:extLst>
          </p:cNvPr>
          <p:cNvSpPr>
            <a:spLocks noGrp="1"/>
          </p:cNvSpPr>
          <p:nvPr>
            <p:ph idx="1"/>
          </p:nvPr>
        </p:nvSpPr>
        <p:spPr/>
        <p:txBody>
          <a:bodyPr>
            <a:normAutofit/>
          </a:bodyPr>
          <a:lstStyle/>
          <a:p>
            <a:r>
              <a:rPr lang="en-US" sz="2000" b="0" i="0" dirty="0">
                <a:effectLst/>
                <a:latin typeface="Quicksand"/>
              </a:rPr>
              <a:t>Angular is a Framework of </a:t>
            </a:r>
            <a:r>
              <a:rPr lang="en-US" sz="2000" dirty="0">
                <a:latin typeface="segoe ui" panose="020B0502040204020203" pitchFamily="34" charset="0"/>
              </a:rPr>
              <a:t>JavaScript</a:t>
            </a:r>
            <a:r>
              <a:rPr lang="en-US" sz="2000" b="0" i="0" dirty="0">
                <a:effectLst/>
                <a:latin typeface="Quicksand"/>
              </a:rPr>
              <a:t> used to build web and mobile applications.</a:t>
            </a:r>
          </a:p>
          <a:p>
            <a:r>
              <a:rPr lang="en-US" sz="2000" b="0" i="0" dirty="0">
                <a:effectLst/>
                <a:latin typeface="Calibri" panose="020F0502020204030204" pitchFamily="34" charset="0"/>
                <a:cs typeface="Calibri" panose="020F0502020204030204" pitchFamily="34" charset="0"/>
              </a:rPr>
              <a:t>Angular is a reusable UI component helps us constructing attractive, consistent, and functional web pages and web application.</a:t>
            </a:r>
          </a:p>
          <a:p>
            <a:r>
              <a:rPr lang="en-US" sz="2000" b="0" i="0" dirty="0">
                <a:effectLst/>
                <a:latin typeface="Calibri" panose="020F0502020204030204" pitchFamily="34" charset="0"/>
                <a:cs typeface="Calibri" panose="020F0502020204030204" pitchFamily="34" charset="0"/>
              </a:rPr>
              <a:t>AngularJS is a JavaScript framework which makes us able to create an attractive </a:t>
            </a:r>
            <a:r>
              <a:rPr lang="en-US" sz="2000" b="1" i="0" dirty="0">
                <a:effectLst/>
                <a:latin typeface="Calibri" panose="020F0502020204030204" pitchFamily="34" charset="0"/>
                <a:cs typeface="Calibri" panose="020F0502020204030204" pitchFamily="34" charset="0"/>
              </a:rPr>
              <a:t>Single Page Applications </a:t>
            </a:r>
            <a:r>
              <a:rPr lang="en-US" sz="2000" b="0" i="0" dirty="0">
                <a:effectLst/>
                <a:latin typeface="Calibri" panose="020F0502020204030204" pitchFamily="34" charset="0"/>
                <a:cs typeface="Calibri" panose="020F0502020204030204" pitchFamily="34" charset="0"/>
              </a:rPr>
              <a:t>(SPAs).</a:t>
            </a:r>
          </a:p>
          <a:p>
            <a:r>
              <a:rPr lang="en-US" sz="2000" b="0" i="0" dirty="0">
                <a:effectLst/>
                <a:latin typeface="Calibri" panose="020F0502020204030204" pitchFamily="34" charset="0"/>
                <a:cs typeface="Calibri" panose="020F0502020204030204" pitchFamily="34" charset="0"/>
              </a:rPr>
              <a:t>In Angular programming language, the elementary building blocks are </a:t>
            </a:r>
            <a:r>
              <a:rPr lang="en-US" sz="2000" b="1" i="0" dirty="0" err="1">
                <a:effectLst/>
                <a:latin typeface="Calibri" panose="020F0502020204030204" pitchFamily="34" charset="0"/>
                <a:cs typeface="Calibri" panose="020F0502020204030204" pitchFamily="34" charset="0"/>
              </a:rPr>
              <a:t>NgModules</a:t>
            </a:r>
            <a:r>
              <a:rPr lang="en-US" sz="2000" b="0" i="0" dirty="0">
                <a:effectLst/>
                <a:latin typeface="Calibri" panose="020F0502020204030204" pitchFamily="34" charset="0"/>
                <a:cs typeface="Calibri" panose="020F0502020204030204" pitchFamily="34" charset="0"/>
              </a:rPr>
              <a:t>, which deliver a compilation environment for components.</a:t>
            </a:r>
          </a:p>
          <a:p>
            <a:r>
              <a:rPr lang="en-US" sz="2000" b="0" i="0" dirty="0">
                <a:effectLst/>
                <a:latin typeface="Calibri" panose="020F0502020204030204" pitchFamily="34" charset="0"/>
                <a:cs typeface="Calibri" panose="020F0502020204030204" pitchFamily="34" charset="0"/>
              </a:rPr>
              <a:t>Angular generates UI with simple and authoritative templates syntax.</a:t>
            </a:r>
          </a:p>
          <a:p>
            <a:r>
              <a:rPr lang="en-US" sz="2000" dirty="0">
                <a:latin typeface="Calibri" panose="020F0502020204030204" pitchFamily="34" charset="0"/>
                <a:cs typeface="Calibri" panose="020F0502020204030204" pitchFamily="34" charset="0"/>
              </a:rPr>
              <a:t>Angular can be used as a cross platform approach.</a:t>
            </a:r>
            <a:endParaRPr lang="en-US" sz="2000" b="0" i="0" dirty="0">
              <a:effectLst/>
              <a:latin typeface="Calibri" panose="020F0502020204030204" pitchFamily="34" charset="0"/>
              <a:cs typeface="Calibri" panose="020F0502020204030204" pitchFamily="34" charset="0"/>
            </a:endParaRPr>
          </a:p>
          <a:p>
            <a:endParaRPr lang="en-US" sz="2000" b="0" i="0" dirty="0">
              <a:solidFill>
                <a:schemeClr val="bg1"/>
              </a:solidFill>
              <a:effectLst/>
              <a:latin typeface="Calibri" panose="020F0502020204030204" pitchFamily="34" charset="0"/>
              <a:cs typeface="Calibri" panose="020F0502020204030204" pitchFamily="34" charset="0"/>
            </a:endParaRPr>
          </a:p>
          <a:p>
            <a:endParaRPr lang="en-US" sz="2000" b="0" i="0" dirty="0">
              <a:solidFill>
                <a:schemeClr val="bg1"/>
              </a:solidFill>
              <a:effectLst/>
              <a:latin typeface="Calibri" panose="020F0502020204030204" pitchFamily="34" charset="0"/>
              <a:cs typeface="Calibri" panose="020F0502020204030204" pitchFamily="34" charset="0"/>
            </a:endParaRPr>
          </a:p>
          <a:p>
            <a:endParaRPr lang="en-US" sz="2000" dirty="0">
              <a:solidFill>
                <a:schemeClr val="bg1"/>
              </a:solidFill>
            </a:endParaRPr>
          </a:p>
        </p:txBody>
      </p:sp>
    </p:spTree>
    <p:extLst>
      <p:ext uri="{BB962C8B-B14F-4D97-AF65-F5344CB8AC3E}">
        <p14:creationId xmlns:p14="http://schemas.microsoft.com/office/powerpoint/2010/main" val="148205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F14F-AAE1-49D2-A526-B83D71636D96}"/>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3D983C0A-F12C-407B-B52C-28965DB8D623}"/>
              </a:ext>
            </a:extLst>
          </p:cNvPr>
          <p:cNvSpPr>
            <a:spLocks noGrp="1"/>
          </p:cNvSpPr>
          <p:nvPr>
            <p:ph idx="1"/>
          </p:nvPr>
        </p:nvSpPr>
        <p:spPr/>
        <p:txBody>
          <a:bodyPr/>
          <a:lstStyle/>
          <a:p>
            <a:r>
              <a:rPr lang="en-US" sz="2000" dirty="0">
                <a:latin typeface="Times New Roman" pitchFamily="18" charset="0"/>
                <a:cs typeface="Times New Roman" pitchFamily="18" charset="0"/>
              </a:rPr>
              <a:t>To develop a system that will allow driving schools electronically record student’s information.</a:t>
            </a:r>
          </a:p>
          <a:p>
            <a:r>
              <a:rPr lang="en-US" sz="2000" dirty="0">
                <a:latin typeface="Times New Roman" pitchFamily="18" charset="0"/>
                <a:cs typeface="Times New Roman" pitchFamily="18" charset="0"/>
              </a:rPr>
              <a:t>This system will serve as a repository of the student’s record enrolled for driving lesson.</a:t>
            </a:r>
          </a:p>
          <a:p>
            <a:r>
              <a:rPr lang="en-US" sz="2000" dirty="0">
                <a:latin typeface="Times New Roman" pitchFamily="18" charset="0"/>
                <a:cs typeface="Times New Roman" pitchFamily="18" charset="0"/>
              </a:rPr>
              <a:t>This system helps to schedule the lessons for students.</a:t>
            </a:r>
          </a:p>
          <a:p>
            <a:r>
              <a:rPr lang="en-US" sz="2000" dirty="0">
                <a:latin typeface="Times New Roman" pitchFamily="18" charset="0"/>
                <a:cs typeface="Times New Roman" pitchFamily="18" charset="0"/>
              </a:rPr>
              <a:t>This application automates manual tasks by managing all records.</a:t>
            </a:r>
          </a:p>
          <a:p>
            <a:r>
              <a:rPr lang="en-US" sz="2000" dirty="0">
                <a:latin typeface="Times New Roman" pitchFamily="18" charset="0"/>
                <a:cs typeface="Times New Roman" pitchFamily="18" charset="0"/>
              </a:rPr>
              <a:t>The system is easy, efficient and reliable to use.</a:t>
            </a:r>
          </a:p>
          <a:p>
            <a:r>
              <a:rPr lang="en-US" sz="2000" b="1" i="0" dirty="0">
                <a:effectLst/>
                <a:latin typeface="Times New Roman" panose="02020603050405020304" pitchFamily="18" charset="0"/>
                <a:cs typeface="Times New Roman" panose="02020603050405020304" pitchFamily="18" charset="0"/>
              </a:rPr>
              <a:t>Driving Instructors - </a:t>
            </a:r>
            <a:r>
              <a:rPr lang="en-US" sz="2000" b="0" i="0" dirty="0">
                <a:effectLst/>
                <a:latin typeface="Times New Roman" panose="02020603050405020304" pitchFamily="18" charset="0"/>
                <a:cs typeface="Times New Roman" panose="02020603050405020304" pitchFamily="18" charset="0"/>
              </a:rPr>
              <a:t>By having the system they can easily track students who are scheduled for a driving session. They can easily look for updates and communicate with their students.</a:t>
            </a: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06203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A1FB-A386-4E78-B056-D45E1D3075DD}"/>
              </a:ext>
            </a:extLst>
          </p:cNvPr>
          <p:cNvSpPr>
            <a:spLocks noGrp="1"/>
          </p:cNvSpPr>
          <p:nvPr>
            <p:ph type="title"/>
          </p:nvPr>
        </p:nvSpPr>
        <p:spPr/>
        <p:txBody>
          <a:bodyPr/>
          <a:lstStyle/>
          <a:p>
            <a:r>
              <a:rPr lang="en-US" dirty="0"/>
              <a:t>Project Highlights</a:t>
            </a:r>
          </a:p>
        </p:txBody>
      </p:sp>
      <p:sp>
        <p:nvSpPr>
          <p:cNvPr id="3" name="Content Placeholder 2">
            <a:extLst>
              <a:ext uri="{FF2B5EF4-FFF2-40B4-BE49-F238E27FC236}">
                <a16:creationId xmlns:a16="http://schemas.microsoft.com/office/drawing/2014/main" id="{C1E3A916-C0A2-4854-81E5-0F92CE96630F}"/>
              </a:ext>
            </a:extLst>
          </p:cNvPr>
          <p:cNvSpPr>
            <a:spLocks noGrp="1"/>
          </p:cNvSpPr>
          <p:nvPr>
            <p:ph idx="1"/>
          </p:nvPr>
        </p:nvSpPr>
        <p:spPr/>
        <p:txBody>
          <a:bodyPr>
            <a:normAutofit/>
          </a:bodyPr>
          <a:lstStyle/>
          <a:p>
            <a:r>
              <a:rPr lang="en-US" b="0" i="0" dirty="0">
                <a:effectLst/>
                <a:latin typeface="Times New Roman" panose="02020603050405020304" pitchFamily="18" charset="0"/>
                <a:cs typeface="Times New Roman" panose="02020603050405020304" pitchFamily="18" charset="0"/>
              </a:rPr>
              <a:t>The Driving School Management System is a database driven system that will automate the processes such as recording, keeping and updating information related to the driving school and its students.</a:t>
            </a:r>
          </a:p>
          <a:p>
            <a:r>
              <a:rPr lang="en-US" b="0" i="0" dirty="0">
                <a:effectLst/>
                <a:latin typeface="Times New Roman" panose="02020603050405020304" pitchFamily="18" charset="0"/>
                <a:cs typeface="Times New Roman" panose="02020603050405020304" pitchFamily="18" charset="0"/>
              </a:rPr>
              <a:t>Automated recording and keeping – this system will make it easier for the school management to handle all information of students and other records of the schools.</a:t>
            </a:r>
          </a:p>
          <a:p>
            <a:r>
              <a:rPr lang="en-US" b="0" i="0" dirty="0">
                <a:effectLst/>
                <a:latin typeface="Times New Roman" panose="02020603050405020304" pitchFamily="18" charset="0"/>
                <a:cs typeface="Times New Roman" panose="02020603050405020304" pitchFamily="18" charset="0"/>
              </a:rPr>
              <a:t>Records Management – it is a database system which makes the records of the schools and students electronic, safe, accurate, reliable and fast.</a:t>
            </a:r>
          </a:p>
          <a:p>
            <a:endParaRPr lang="en-US" b="0" i="0" dirty="0">
              <a:solidFill>
                <a:srgbClr val="333333"/>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44620059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661</TotalTime>
  <Words>1035</Words>
  <Application>Microsoft Office PowerPoint</Application>
  <PresentationFormat>Widescreen</PresentationFormat>
  <Paragraphs>125</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Calibri</vt:lpstr>
      <vt:lpstr>open sans</vt:lpstr>
      <vt:lpstr>Quicksand</vt:lpstr>
      <vt:lpstr>segoe ui</vt:lpstr>
      <vt:lpstr>Times New Roman</vt:lpstr>
      <vt:lpstr>Trebuchet MS</vt:lpstr>
      <vt:lpstr>Wingdings</vt:lpstr>
      <vt:lpstr>Berlin</vt:lpstr>
      <vt:lpstr>ADVANCE DRIVING  SCHOOL MANAGEMENT SYSTEM</vt:lpstr>
      <vt:lpstr>TEAM MEMBERS</vt:lpstr>
      <vt:lpstr>INDEX</vt:lpstr>
      <vt:lpstr>Introduction</vt:lpstr>
      <vt:lpstr>SPRING</vt:lpstr>
      <vt:lpstr>SPRING</vt:lpstr>
      <vt:lpstr>ANGULAR</vt:lpstr>
      <vt:lpstr>PROJECT SCOPE</vt:lpstr>
      <vt:lpstr>Project Highlights</vt:lpstr>
      <vt:lpstr>TOOLS AND TECHNOLOGIES</vt:lpstr>
      <vt:lpstr>SCHEMA</vt:lpstr>
      <vt:lpstr>SCHEMA</vt:lpstr>
      <vt:lpstr>MODULES</vt:lpstr>
      <vt:lpstr>ADMIN MODULE</vt:lpstr>
      <vt:lpstr>ADMIN MODULE</vt:lpstr>
      <vt:lpstr>STUDENT MODULE</vt:lpstr>
      <vt:lpstr>STUDENT MODULE</vt:lpstr>
      <vt:lpstr>STUDENT MODULE</vt:lpstr>
      <vt:lpstr>ANNOTATIONS USED</vt:lpstr>
      <vt:lpstr>FUNCTIONAL SPECIFICATIONS</vt:lpstr>
      <vt:lpstr>FUNCTIONAL SPECIFICATIONS</vt:lpstr>
      <vt:lpstr>CONCLUSION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Sudu</dc:creator>
  <cp:lastModifiedBy>Sudu</cp:lastModifiedBy>
  <cp:revision>23</cp:revision>
  <dcterms:created xsi:type="dcterms:W3CDTF">2022-05-10T05:42:44Z</dcterms:created>
  <dcterms:modified xsi:type="dcterms:W3CDTF">2022-05-11T08:52:32Z</dcterms:modified>
</cp:coreProperties>
</file>